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95" r:id="rId3"/>
    <p:sldId id="258" r:id="rId4"/>
    <p:sldId id="257" r:id="rId5"/>
    <p:sldId id="259" r:id="rId6"/>
    <p:sldId id="263" r:id="rId7"/>
    <p:sldId id="262" r:id="rId8"/>
    <p:sldId id="265" r:id="rId9"/>
    <p:sldId id="264" r:id="rId10"/>
    <p:sldId id="267" r:id="rId11"/>
    <p:sldId id="269" r:id="rId12"/>
    <p:sldId id="270" r:id="rId13"/>
    <p:sldId id="304" r:id="rId14"/>
    <p:sldId id="289" r:id="rId15"/>
    <p:sldId id="290" r:id="rId16"/>
    <p:sldId id="292" r:id="rId17"/>
    <p:sldId id="296" r:id="rId18"/>
    <p:sldId id="305" r:id="rId19"/>
    <p:sldId id="268" r:id="rId20"/>
    <p:sldId id="275" r:id="rId21"/>
    <p:sldId id="298" r:id="rId22"/>
    <p:sldId id="277" r:id="rId23"/>
    <p:sldId id="278" r:id="rId24"/>
    <p:sldId id="317" r:id="rId25"/>
    <p:sldId id="302" r:id="rId26"/>
    <p:sldId id="312" r:id="rId27"/>
    <p:sldId id="314" r:id="rId28"/>
    <p:sldId id="315" r:id="rId29"/>
    <p:sldId id="313" r:id="rId30"/>
    <p:sldId id="316" r:id="rId31"/>
    <p:sldId id="318" r:id="rId32"/>
    <p:sldId id="319" r:id="rId33"/>
    <p:sldId id="320" r:id="rId34"/>
    <p:sldId id="321" r:id="rId35"/>
    <p:sldId id="328" r:id="rId36"/>
    <p:sldId id="337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07" r:id="rId45"/>
    <p:sldId id="338" r:id="rId46"/>
    <p:sldId id="323" r:id="rId47"/>
    <p:sldId id="339" r:id="rId48"/>
    <p:sldId id="308" r:id="rId49"/>
    <p:sldId id="309" r:id="rId50"/>
    <p:sldId id="324" r:id="rId51"/>
    <p:sldId id="325" r:id="rId52"/>
    <p:sldId id="326" r:id="rId53"/>
    <p:sldId id="327" r:id="rId54"/>
    <p:sldId id="279" r:id="rId55"/>
    <p:sldId id="280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26" autoAdjust="0"/>
  </p:normalViewPr>
  <p:slideViewPr>
    <p:cSldViewPr>
      <p:cViewPr varScale="1">
        <p:scale>
          <a:sx n="65" d="100"/>
          <a:sy n="6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T\Downloads\protein%20concentration%20cur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Known Protein Concentration Curve</a:t>
            </a:r>
          </a:p>
        </c:rich>
      </c:tx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4.5839557982692326E-2"/>
                  <c:y val="2.7698235654605784E-2"/>
                </c:manualLayout>
              </c:layout>
              <c:numFmt formatCode="General" sourceLinked="0"/>
            </c:trendlineLbl>
          </c:trendline>
          <c:xVal>
            <c:numRef>
              <c:f>'[protein concentration curve.xlsx]Sheet1'!$D$12:$I$12</c:f>
              <c:numCache>
                <c:formatCode>General</c:formatCode>
                <c:ptCount val="6"/>
                <c:pt idx="0">
                  <c:v>0.52565555555555565</c:v>
                </c:pt>
                <c:pt idx="1">
                  <c:v>0.63312222222222225</c:v>
                </c:pt>
                <c:pt idx="2">
                  <c:v>0.78135555555555569</c:v>
                </c:pt>
                <c:pt idx="3">
                  <c:v>0.9067222222222221</c:v>
                </c:pt>
                <c:pt idx="4">
                  <c:v>0.99267777777777788</c:v>
                </c:pt>
                <c:pt idx="5">
                  <c:v>1.2874111111111111</c:v>
                </c:pt>
              </c:numCache>
            </c:numRef>
          </c:xVal>
          <c:yVal>
            <c:numRef>
              <c:f>'[protein concentration curve.xlsx]Sheet1'!$D$13:$I$13</c:f>
              <c:numCache>
                <c:formatCode>General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0.75000000000000022</c:v>
                </c:pt>
                <c:pt idx="4">
                  <c:v>1</c:v>
                </c:pt>
                <c:pt idx="5">
                  <c:v>2</c:v>
                </c:pt>
              </c:numCache>
            </c:numRef>
          </c:yVal>
        </c:ser>
        <c:dLbls/>
        <c:axId val="38855808"/>
        <c:axId val="38857728"/>
      </c:scatterChart>
      <c:valAx>
        <c:axId val="388558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Absorbance at 595nm</a:t>
                </a:r>
              </a:p>
            </c:rich>
          </c:tx>
        </c:title>
        <c:numFmt formatCode="General" sourceLinked="1"/>
        <c:tickLblPos val="nextTo"/>
        <c:crossAx val="38857728"/>
        <c:crosses val="autoZero"/>
        <c:crossBetween val="midCat"/>
      </c:valAx>
      <c:valAx>
        <c:axId val="388577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Concentration (mg/mL)</a:t>
                </a:r>
              </a:p>
            </c:rich>
          </c:tx>
        </c:title>
        <c:numFmt formatCode="General" sourceLinked="1"/>
        <c:tickLblPos val="nextTo"/>
        <c:crossAx val="38855808"/>
        <c:crosses val="autoZero"/>
        <c:crossBetween val="midCat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b="1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A2C72C-6150-4BF4-8FE6-B02DB80BCEB0}" type="datetimeFigureOut">
              <a:rPr lang="en-US"/>
              <a:pPr/>
              <a:t>3/28/2015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BEB8F7-1765-437A-B0C1-40149F099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76665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509530-9379-4AA8-BA44-70CE5B15A5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52240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08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PCR methods are not cheap, quick, nor easy.</a:t>
            </a:r>
          </a:p>
          <a:p>
            <a:r>
              <a:rPr lang="en-US" sz="1200" dirty="0" smtClean="0"/>
              <a:t>EIAs are Sold in kits but poor sensitivity (50%)</a:t>
            </a:r>
          </a:p>
          <a:p>
            <a:r>
              <a:rPr lang="en-US" sz="1200" dirty="0" smtClean="0"/>
              <a:t>Not recommended to replace PCR in  outbreak investigations.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15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containing a packet of enzymes and a packet of probes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791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lower bands show cleaved tags</a:t>
            </a:r>
            <a:r>
              <a:rPr lang="en-US" baseline="0" dirty="0" smtClean="0"/>
              <a:t> added to facilitate folding and cleavage of tags off protein.</a:t>
            </a:r>
          </a:p>
          <a:p>
            <a:r>
              <a:rPr lang="en-US" baseline="0" dirty="0" smtClean="0"/>
              <a:t>Next band is cleaved enzyme</a:t>
            </a:r>
          </a:p>
          <a:p>
            <a:r>
              <a:rPr lang="en-US" baseline="0" dirty="0" smtClean="0"/>
              <a:t>Next is </a:t>
            </a:r>
            <a:r>
              <a:rPr lang="en-US" baseline="0" dirty="0" err="1" smtClean="0"/>
              <a:t>uncleaved</a:t>
            </a:r>
            <a:r>
              <a:rPr lang="en-US" baseline="0" dirty="0" smtClean="0"/>
              <a:t> enzyme—tags still on.</a:t>
            </a:r>
          </a:p>
          <a:p>
            <a:r>
              <a:rPr lang="en-US" baseline="0" dirty="0" smtClean="0"/>
              <a:t>See other bands, we will run more stringent purification to see if they go away. DNA proteins often </a:t>
            </a:r>
            <a:r>
              <a:rPr lang="en-US" baseline="0" dirty="0" err="1" smtClean="0"/>
              <a:t>dimerize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21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Solid band = no cleaving (Buffer)</a:t>
            </a:r>
          </a:p>
          <a:p>
            <a:r>
              <a:rPr lang="en-US" sz="1200" dirty="0" smtClean="0"/>
              <a:t>Empty band = all cleaved (commercial enzyme)</a:t>
            </a:r>
          </a:p>
          <a:p>
            <a:r>
              <a:rPr lang="en-US" sz="1200" dirty="0" smtClean="0"/>
              <a:t>Smeared bands = some cleaving (lab enzymes)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65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ND mutant shows the most signal in river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River water is only medium in which ND produces more signal than the commercial enzyme.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25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 smtClean="0"/>
              <a:t>Cleavage of the N-terminal tags was observed in all DSN variants produced. </a:t>
            </a:r>
          </a:p>
          <a:p>
            <a:r>
              <a:rPr lang="en-US" sz="1200" b="1" dirty="0" smtClean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All </a:t>
            </a:r>
            <a:r>
              <a:rPr lang="en-US" sz="1200" b="1" i="1" dirty="0" smtClean="0"/>
              <a:t>E. coli</a:t>
            </a:r>
            <a:r>
              <a:rPr lang="en-US" sz="1200" b="1" dirty="0" smtClean="0"/>
              <a:t> produced enzymes retained some degree of functionality in </a:t>
            </a:r>
            <a:r>
              <a:rPr lang="en-US" sz="1200" b="1" dirty="0" err="1" smtClean="0"/>
              <a:t>nanopure</a:t>
            </a:r>
            <a:r>
              <a:rPr lang="en-US" sz="1200" b="1" dirty="0" smtClean="0"/>
              <a:t> water, seawater, and river water.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554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Flipped Lesson: Properties</a:t>
            </a:r>
            <a:r>
              <a:rPr lang="en-US" baseline="0" dirty="0" smtClean="0"/>
              <a:t> of Water </a:t>
            </a:r>
            <a:r>
              <a:rPr lang="en-US" baseline="0" dirty="0" err="1" smtClean="0"/>
              <a:t>ppt</a:t>
            </a:r>
            <a:r>
              <a:rPr lang="en-US" baseline="0" dirty="0" smtClean="0"/>
              <a:t> with guided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829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Koolaid</a:t>
            </a:r>
            <a:r>
              <a:rPr lang="en-US" dirty="0" smtClean="0"/>
              <a:t>,</a:t>
            </a:r>
            <a:r>
              <a:rPr lang="en-US" baseline="0" dirty="0" smtClean="0"/>
              <a:t> penny, wax/glass</a:t>
            </a:r>
          </a:p>
          <a:p>
            <a:r>
              <a:rPr lang="en-US" baseline="0" dirty="0" smtClean="0"/>
              <a:t>EDP: personal hygiene and campaign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09530-9379-4AA8-BA44-70CE5B15A50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236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C002F-39EE-41E0-8267-7031A8DCEA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5587D-EBF5-4ABC-BE8A-A9F58A1F77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196215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3405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0784E-02EC-489A-957E-B723716867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  <a:ln/>
        </p:spPr>
        <p:txBody>
          <a:bodyPr/>
          <a:lstStyle>
            <a:lvl1pPr>
              <a:defRPr sz="2400" b="1"/>
            </a:lvl1pPr>
          </a:lstStyle>
          <a:p>
            <a:fld id="{13640166-1684-46DF-AEFA-6A3D22AD79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BC249-9A70-499E-8E13-7D2006D1CD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35163"/>
            <a:ext cx="3848100" cy="3551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35163"/>
            <a:ext cx="3848100" cy="3551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E078F-3E90-49A8-9729-3C1F96FBC2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AE633-5655-4AED-B4A0-F4DA84DB6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08411-D686-47CE-AF4F-3FC79E7438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32D47-D448-4C64-80BD-0E56BB6697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4B335-CBEB-45CC-83E1-4891C0718B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129A0-2CD2-4AB5-9868-F24AC9DF9E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forUC07_9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15150" y="0"/>
            <a:ext cx="2228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35163"/>
            <a:ext cx="784860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29350"/>
            <a:ext cx="1447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29350"/>
            <a:ext cx="2438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562600" y="6229350"/>
            <a:ext cx="1447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0D0675-63F4-4790-9308-EC7AD5C92FE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rpdp.net/sciencetips_v2/L12A2.ht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.miami.edu/~cmallery/150/gene/mol_gen.htm" TargetMode="External"/><Relationship Id="rId2" Type="http://schemas.openxmlformats.org/officeDocument/2006/relationships/hyperlink" Target="http://rpdp.net/sciencetips_v2/L12A2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dc.gov/norovirus/lab-testing/diagnostic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Project 3--One-Step RNA Virus Detection System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352800"/>
            <a:ext cx="6553200" cy="2209800"/>
          </a:xfrm>
        </p:spPr>
        <p:txBody>
          <a:bodyPr/>
          <a:lstStyle/>
          <a:p>
            <a:r>
              <a:rPr lang="en-US" sz="2000" b="1" dirty="0"/>
              <a:t>Elizabeth Carlson, Hamilton HS, Biology</a:t>
            </a:r>
          </a:p>
          <a:p>
            <a:r>
              <a:rPr lang="en-US" sz="2000" b="1" dirty="0"/>
              <a:t>Eryn Ruder, Northwest HS, Biology &amp; </a:t>
            </a:r>
            <a:r>
              <a:rPr lang="en-US" sz="2000" b="1" dirty="0" smtClean="0"/>
              <a:t>Anatomy/Physiology</a:t>
            </a:r>
          </a:p>
          <a:p>
            <a:endParaRPr lang="en-US" sz="2000" b="1" dirty="0" smtClean="0"/>
          </a:p>
          <a:p>
            <a:pPr eaLnBrk="1" hangingPunct="1"/>
            <a:r>
              <a:rPr lang="en-US" sz="2000" b="1" dirty="0" smtClean="0"/>
              <a:t>Mentors:</a:t>
            </a:r>
          </a:p>
          <a:p>
            <a:pPr eaLnBrk="1" hangingPunct="1"/>
            <a:r>
              <a:rPr lang="en-US" sz="2000" b="1" dirty="0" smtClean="0"/>
              <a:t>Dr. David Wendell, Assistant Professor, Environmental Engineering</a:t>
            </a:r>
          </a:p>
          <a:p>
            <a:pPr eaLnBrk="1" hangingPunct="1"/>
            <a:r>
              <a:rPr lang="en-US" sz="2000" b="1" dirty="0" smtClean="0"/>
              <a:t>Ms. Elizabeth </a:t>
            </a:r>
            <a:r>
              <a:rPr lang="en-US" sz="2000" b="1" dirty="0" err="1" smtClean="0"/>
              <a:t>Wurtzler</a:t>
            </a:r>
            <a:r>
              <a:rPr lang="en-US" sz="2000" b="1" dirty="0" smtClean="0"/>
              <a:t>, Graduate Student, Environmental Engineering</a:t>
            </a:r>
          </a:p>
          <a:p>
            <a:pPr eaLnBrk="1" hangingPunct="1"/>
            <a:endParaRPr lang="en-US" sz="2000" b="1" dirty="0" smtClean="0"/>
          </a:p>
        </p:txBody>
      </p:sp>
      <p:pic>
        <p:nvPicPr>
          <p:cNvPr id="15363" name="Picture 1" descr="Nsf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-1"/>
            <a:ext cx="1638300" cy="164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42900" y="66146"/>
            <a:ext cx="8229600" cy="848254"/>
          </a:xfrm>
        </p:spPr>
        <p:txBody>
          <a:bodyPr/>
          <a:lstStyle/>
          <a:p>
            <a:pPr algn="l" eaLnBrk="1" hangingPunct="1"/>
            <a:r>
              <a:rPr lang="en-US" sz="3300" b="1" dirty="0">
                <a:solidFill>
                  <a:srgbClr val="FF0000"/>
                </a:solidFill>
              </a:rPr>
              <a:t>Goals &amp; Objectives of Research </a:t>
            </a:r>
            <a:r>
              <a:rPr lang="en-US" sz="3300" b="1" dirty="0" smtClean="0">
                <a:solidFill>
                  <a:srgbClr val="FF0000"/>
                </a:solidFill>
              </a:rPr>
              <a:t>Project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848600" cy="3551237"/>
          </a:xfrm>
        </p:spPr>
        <p:txBody>
          <a:bodyPr/>
          <a:lstStyle/>
          <a:p>
            <a:r>
              <a:rPr lang="en-US" dirty="0"/>
              <a:t>To improve the single step RNA virus detection </a:t>
            </a:r>
            <a:r>
              <a:rPr lang="en-US" dirty="0" smtClean="0"/>
              <a:t>assay</a:t>
            </a:r>
          </a:p>
          <a:p>
            <a:r>
              <a:rPr lang="en-US" dirty="0" smtClean="0"/>
              <a:t>Long </a:t>
            </a:r>
            <a:r>
              <a:rPr lang="en-US" dirty="0"/>
              <a:t>term goal--Ideally, public health officials would have a “Norovirus Identification Kit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/>
              <a:t>Quick detection </a:t>
            </a:r>
            <a:endParaRPr lang="en-US" dirty="0" smtClean="0"/>
          </a:p>
          <a:p>
            <a:pPr lvl="1"/>
            <a:r>
              <a:rPr lang="en-US" dirty="0" smtClean="0"/>
              <a:t>treatment</a:t>
            </a:r>
            <a:endParaRPr lang="en-US" dirty="0"/>
          </a:p>
          <a:p>
            <a:pPr lvl="1"/>
            <a:r>
              <a:rPr lang="en-US" dirty="0" smtClean="0"/>
              <a:t>sanitation </a:t>
            </a:r>
          </a:p>
          <a:p>
            <a:pPr lvl="1"/>
            <a:r>
              <a:rPr lang="en-US" dirty="0" smtClean="0"/>
              <a:t>quarantine</a:t>
            </a:r>
            <a:endParaRPr lang="en-US" dirty="0"/>
          </a:p>
          <a:p>
            <a:pPr eaLnBrk="1" hangingPunct="1"/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28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723900" y="52123"/>
            <a:ext cx="7467600" cy="848254"/>
          </a:xfrm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rgbClr val="FF0000"/>
                </a:solidFill>
              </a:rPr>
              <a:t>Timeline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11</a:t>
            </a:fld>
            <a:endParaRPr lang="en-US"/>
          </a:p>
        </p:txBody>
      </p:sp>
      <p:pic>
        <p:nvPicPr>
          <p:cNvPr id="5124" name="Picture 4" descr="https://lh3.googleusercontent.com/pC13E6pukQjDftYQeOo3OMc_MZnfPyl6dc77lGwLxbz4s54ucTpk_QrEJZ2npV2EOQXKcp1-O39RBquPIc6k5sevPJf7jczN1sGBEyN0sUCUMkz5fp1oM92nAuZGeGZPVJ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58" y="1136120"/>
            <a:ext cx="8195579" cy="28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1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40307" y="0"/>
            <a:ext cx="7848600" cy="772054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F0000"/>
                </a:solidFill>
              </a:rPr>
              <a:t>Research Training Received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184107" cy="539485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The Central Dogma of Molecular Biology</a:t>
            </a:r>
          </a:p>
          <a:p>
            <a:pPr marL="0" indent="0">
              <a:buNone/>
            </a:pPr>
            <a:endParaRPr lang="en-US" b="1" u="sng" dirty="0" smtClean="0">
              <a:hlinkClick r:id="rId2"/>
            </a:endParaRPr>
          </a:p>
          <a:p>
            <a:pPr marL="0" indent="0">
              <a:buNone/>
            </a:pPr>
            <a:endParaRPr lang="en-US" b="1" u="sng" dirty="0">
              <a:hlinkClick r:id="rId2"/>
            </a:endParaRPr>
          </a:p>
          <a:p>
            <a:pPr marL="0" indent="0">
              <a:buNone/>
            </a:pPr>
            <a:endParaRPr lang="en-US" b="1" u="sng" dirty="0" smtClean="0">
              <a:hlinkClick r:id="rId2"/>
            </a:endParaRPr>
          </a:p>
          <a:p>
            <a:pPr marL="0" indent="0">
              <a:buNone/>
            </a:pPr>
            <a:endParaRPr lang="en-US" b="1" u="sng" dirty="0">
              <a:hlinkClick r:id="rId2"/>
            </a:endParaRPr>
          </a:p>
          <a:p>
            <a:pPr marL="0" indent="0">
              <a:buNone/>
            </a:pPr>
            <a:endParaRPr lang="en-US" b="1" u="sng" dirty="0" smtClean="0">
              <a:hlinkClick r:id="rId2"/>
            </a:endParaRPr>
          </a:p>
          <a:p>
            <a:pPr marL="0" indent="0">
              <a:buNone/>
            </a:pPr>
            <a:endParaRPr lang="en-US" b="1" u="sng" dirty="0">
              <a:hlinkClick r:id="rId2"/>
            </a:endParaRPr>
          </a:p>
          <a:p>
            <a:pPr marL="0" indent="0">
              <a:buNone/>
            </a:pPr>
            <a:endParaRPr lang="en-US" b="1" u="sng" dirty="0" smtClean="0">
              <a:hlinkClick r:id="rId2"/>
            </a:endParaRPr>
          </a:p>
          <a:p>
            <a:pPr marL="0" indent="0">
              <a:buNone/>
            </a:pPr>
            <a:r>
              <a:rPr lang="en-US" sz="2000" b="1" u="sng" dirty="0" smtClean="0">
                <a:hlinkClick r:id="rId2"/>
              </a:rPr>
              <a:t>http</a:t>
            </a:r>
            <a:r>
              <a:rPr lang="en-US" sz="2000" b="1" u="sng" dirty="0">
                <a:hlinkClick r:id="rId2"/>
              </a:rPr>
              <a:t>://rpdp.net/sciencetips_v2/L12A2.htm</a:t>
            </a:r>
            <a:endParaRPr lang="en-US" sz="2000" b="1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12</a:t>
            </a:fld>
            <a:endParaRPr lang="en-US"/>
          </a:p>
        </p:txBody>
      </p:sp>
      <p:pic>
        <p:nvPicPr>
          <p:cNvPr id="2050" name="Picture 2" descr="https://lh4.googleusercontent.com/q9S5wslqMdGnAqBDoISP8dq43xSnja_T4Aa4-LrEcUIzWQ_Ktu6M7zTtCWGgXeDkd6HPIEuh6BPb6994czFlJ-PCG-sJyn67G68Em9PWr6KMgCKZi_teRDzvyfUCiXi1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5005"/>
            <a:ext cx="6610066" cy="368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51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Bacteria have a single main chromosome, but can contain many plasmids.</a:t>
            </a:r>
          </a:p>
          <a:p>
            <a:pPr marL="0" indent="0">
              <a:buNone/>
            </a:pPr>
            <a:endParaRPr lang="en-US" u="sng" dirty="0" smtClean="0">
              <a:hlinkClick r:id="rId2"/>
            </a:endParaRPr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endParaRPr lang="en-US" u="sng" dirty="0" smtClean="0">
              <a:hlinkClick r:id="rId2"/>
            </a:endParaRPr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endParaRPr lang="en-US" u="sng" dirty="0" smtClean="0">
              <a:hlinkClick r:id="rId2"/>
            </a:endParaRPr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endParaRPr lang="en-US" u="sng" dirty="0" smtClean="0">
              <a:hlinkClick r:id="rId2"/>
            </a:endParaRPr>
          </a:p>
          <a:p>
            <a:pPr marL="0" indent="0">
              <a:buNone/>
            </a:pPr>
            <a:r>
              <a:rPr lang="en-US" sz="2000" u="sng" dirty="0">
                <a:hlinkClick r:id="rId3"/>
              </a:rPr>
              <a:t>www.bio.miami.edu/~cmallery/150/gene/mol_gen.htm</a:t>
            </a:r>
            <a:endParaRPr lang="en-US" sz="2000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12602" y="2407708"/>
            <a:ext cx="7002714" cy="3499731"/>
            <a:chOff x="3412901" y="1107583"/>
            <a:chExt cx="7002714" cy="3499731"/>
          </a:xfrm>
        </p:grpSpPr>
        <p:pic>
          <p:nvPicPr>
            <p:cNvPr id="7" name="Picture 6" descr="https://lh6.googleusercontent.com/oraGMCQrMH1nznLI9fhOOZ5SbDNJKGHMFDX9QfIstFntt2m0Np0qMmOdk3qlrmxR0jLMbOOUPLd8ftLjy20lfWU1pyRJ0oR_8hkeC49EgfvbLNBmijMrX8y9LwuSspWA4w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280" y="1300767"/>
              <a:ext cx="5994754" cy="3306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412901" y="2307709"/>
              <a:ext cx="10447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Plasmid </a:t>
              </a:r>
            </a:p>
            <a:p>
              <a:pPr algn="ctr"/>
              <a:r>
                <a:rPr lang="en-US" dirty="0" smtClean="0"/>
                <a:t>DNA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09148" y="1107583"/>
              <a:ext cx="160646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Bacterial </a:t>
              </a:r>
            </a:p>
            <a:p>
              <a:r>
                <a:rPr lang="en-US" dirty="0" smtClean="0"/>
                <a:t>Chromosome </a:t>
              </a:r>
              <a:endParaRPr lang="en-US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640307" y="0"/>
            <a:ext cx="7848600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smtClean="0">
                <a:solidFill>
                  <a:srgbClr val="FF0000"/>
                </a:solidFill>
              </a:rPr>
              <a:t>Research Training Received</a:t>
            </a:r>
            <a:endParaRPr lang="en-US" sz="4000" b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3551237"/>
          </a:xfrm>
        </p:spPr>
        <p:txBody>
          <a:bodyPr/>
          <a:lstStyle/>
          <a:p>
            <a:r>
              <a:rPr lang="en-US" b="1" dirty="0"/>
              <a:t>PCR--Polymerase Chain Reaction</a:t>
            </a:r>
          </a:p>
          <a:p>
            <a:r>
              <a:rPr lang="en-US" b="1" dirty="0" smtClean="0"/>
              <a:t>Goal-production </a:t>
            </a:r>
            <a:r>
              <a:rPr lang="en-US" b="1" dirty="0"/>
              <a:t>of specific DNA fragment</a:t>
            </a:r>
          </a:p>
          <a:p>
            <a:pPr eaLnBrk="1" hangingPunct="1"/>
            <a:endParaRPr lang="en-US" b="1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14</a:t>
            </a:fld>
            <a:endParaRPr lang="en-US"/>
          </a:p>
        </p:txBody>
      </p:sp>
      <p:pic>
        <p:nvPicPr>
          <p:cNvPr id="1026" name="Picture 2" descr="http://users.ugent.be/~avierstr/principles/pcrstep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4114800" cy="43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40307" y="0"/>
            <a:ext cx="7848600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smtClean="0">
                <a:solidFill>
                  <a:srgbClr val="FF0000"/>
                </a:solidFill>
              </a:rPr>
              <a:t>Research Training Received</a:t>
            </a:r>
            <a:endParaRPr lang="en-US" sz="4000" b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5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81001" y="1066800"/>
            <a:ext cx="3733800" cy="3551237"/>
          </a:xfrm>
        </p:spPr>
        <p:txBody>
          <a:bodyPr/>
          <a:lstStyle/>
          <a:p>
            <a:r>
              <a:rPr lang="en-US" b="1" dirty="0" smtClean="0"/>
              <a:t>Electrophoresis</a:t>
            </a:r>
            <a:endParaRPr lang="en-US" b="1" dirty="0"/>
          </a:p>
          <a:p>
            <a:pPr lvl="1"/>
            <a:r>
              <a:rPr lang="en-US" b="1" dirty="0"/>
              <a:t>S</a:t>
            </a:r>
            <a:r>
              <a:rPr lang="en-US" b="1" dirty="0" smtClean="0"/>
              <a:t>hows </a:t>
            </a:r>
            <a:r>
              <a:rPr lang="en-US" b="1" dirty="0"/>
              <a:t>relative weight and amount of product </a:t>
            </a:r>
          </a:p>
          <a:p>
            <a:pPr lvl="1"/>
            <a:r>
              <a:rPr lang="en-US" b="1" dirty="0"/>
              <a:t>S</a:t>
            </a:r>
            <a:r>
              <a:rPr lang="en-US" b="1" dirty="0" smtClean="0"/>
              <a:t>horter </a:t>
            </a:r>
            <a:r>
              <a:rPr lang="en-US" b="1" dirty="0"/>
              <a:t>strands travel further through the gel</a:t>
            </a:r>
          </a:p>
          <a:p>
            <a:pPr eaLnBrk="1" hangingPunct="1"/>
            <a:endParaRPr lang="en-US" b="1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3" t="35555" r="6543" b="5556"/>
          <a:stretch/>
        </p:blipFill>
        <p:spPr>
          <a:xfrm>
            <a:off x="4267200" y="1234546"/>
            <a:ext cx="3352800" cy="4038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40307" y="0"/>
            <a:ext cx="7848600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smtClean="0">
                <a:solidFill>
                  <a:srgbClr val="FF0000"/>
                </a:solidFill>
              </a:rPr>
              <a:t>Research Training Received</a:t>
            </a:r>
            <a:endParaRPr lang="en-US" sz="4000" b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7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399" y="1234546"/>
            <a:ext cx="7955507" cy="3551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Quantitative PCR </a:t>
            </a:r>
            <a:r>
              <a:rPr lang="en-US" b="1" dirty="0" smtClean="0"/>
              <a:t>(</a:t>
            </a:r>
            <a:r>
              <a:rPr lang="en-US" b="1" dirty="0" err="1" smtClean="0"/>
              <a:t>qPCR</a:t>
            </a:r>
            <a:r>
              <a:rPr lang="en-US" b="1" dirty="0" smtClean="0"/>
              <a:t>)</a:t>
            </a:r>
          </a:p>
          <a:p>
            <a:r>
              <a:rPr lang="en-US" b="1" dirty="0" err="1" smtClean="0"/>
              <a:t>Taqman</a:t>
            </a:r>
            <a:r>
              <a:rPr lang="en-US" b="1" dirty="0" smtClean="0"/>
              <a:t> probes or molecular beacons</a:t>
            </a:r>
          </a:p>
          <a:p>
            <a:r>
              <a:rPr lang="en-US" b="1" dirty="0" smtClean="0"/>
              <a:t>When </a:t>
            </a:r>
            <a:r>
              <a:rPr lang="en-US" b="1" dirty="0"/>
              <a:t>F</a:t>
            </a:r>
            <a:r>
              <a:rPr lang="en-US" b="1" dirty="0" smtClean="0"/>
              <a:t> </a:t>
            </a:r>
            <a:r>
              <a:rPr lang="en-US" b="1" dirty="0"/>
              <a:t>and Q are separated, the reporter </a:t>
            </a:r>
            <a:r>
              <a:rPr lang="en-US" b="1" dirty="0" smtClean="0"/>
              <a:t>fluoresces </a:t>
            </a:r>
            <a:endParaRPr lang="en-US" b="1" dirty="0"/>
          </a:p>
          <a:p>
            <a:pPr eaLnBrk="1" hangingPunct="1"/>
            <a:endParaRPr lang="en-US" b="1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16</a:t>
            </a:fld>
            <a:endParaRPr lang="en-US"/>
          </a:p>
        </p:txBody>
      </p:sp>
      <p:pic>
        <p:nvPicPr>
          <p:cNvPr id="8194" name="Picture 2" descr="https://lh5.googleusercontent.com/6dQOID44pr-gktiPFePFTZ1tW0f_IqIoc36GJodML7K9OCHsTDIeDmwfyZcVqrBp9ADWqCamnKaMevMJMErRAuV4LmIFX_1VKkZmkPYVRUjpEkmNeTYRm9NJTY1s9rutPt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775807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40307" y="0"/>
            <a:ext cx="7848600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smtClean="0">
                <a:solidFill>
                  <a:srgbClr val="FF0000"/>
                </a:solidFill>
              </a:rPr>
              <a:t>Research Training Received</a:t>
            </a:r>
            <a:endParaRPr lang="en-US" sz="4000" b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2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35163"/>
            <a:ext cx="7924800" cy="4807651"/>
          </a:xfrm>
        </p:spPr>
        <p:txBody>
          <a:bodyPr/>
          <a:lstStyle/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http://www.accessexcellence.org/RC/VL/GG/images/PLASMID.gif</a:t>
            </a:r>
            <a:endParaRPr lang="en-US" sz="1400" dirty="0"/>
          </a:p>
        </p:txBody>
      </p:sp>
      <p:pic>
        <p:nvPicPr>
          <p:cNvPr id="5124" name="Picture 4" descr="http://www.accessexcellence.org/RC/VL/GG/images/PLASMI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04" y="987425"/>
            <a:ext cx="428625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025504" y="1600200"/>
            <a:ext cx="3413646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kern="0" dirty="0" smtClean="0"/>
              <a:t>Site-directed mutagenesis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0307" y="0"/>
            <a:ext cx="7848600" cy="772054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F0000"/>
                </a:solidFill>
              </a:rPr>
              <a:t>Research Training Received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4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098" name="Picture 2" descr="http://3.bp.blogspot.com/-39BRfYsWfe8/UZELbBSLonI/AAAAAAAAADo/2ZkQnWWcxPY/s1600/11_01b_LacOperon-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" y="1143000"/>
            <a:ext cx="5791200" cy="52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34061" y="1371600"/>
            <a:ext cx="2654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Protein production is stimulated using the </a:t>
            </a:r>
            <a:r>
              <a:rPr lang="en-US" sz="3000" b="1" i="1" dirty="0" smtClean="0"/>
              <a:t>Lac</a:t>
            </a:r>
            <a:r>
              <a:rPr lang="en-US" sz="3000" b="1" dirty="0" smtClean="0"/>
              <a:t> operon and IPTG.</a:t>
            </a:r>
            <a:endParaRPr lang="en-US" sz="30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0307" y="0"/>
            <a:ext cx="7848600" cy="772054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F0000"/>
                </a:solidFill>
              </a:rPr>
              <a:t>Research Training Received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7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14362" y="0"/>
            <a:ext cx="7467600" cy="848254"/>
          </a:xfrm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rgbClr val="FF0000"/>
                </a:solidFill>
              </a:rPr>
              <a:t>Research Tasks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3551237"/>
          </a:xfrm>
        </p:spPr>
        <p:txBody>
          <a:bodyPr/>
          <a:lstStyle/>
          <a:p>
            <a:r>
              <a:rPr lang="en-US" sz="3600" b="1" dirty="0" smtClean="0"/>
              <a:t>Creation </a:t>
            </a:r>
            <a:r>
              <a:rPr lang="en-US" sz="3600" b="1" dirty="0"/>
              <a:t>of </a:t>
            </a:r>
            <a:r>
              <a:rPr lang="en-US" sz="3600" b="1" dirty="0" smtClean="0"/>
              <a:t>three </a:t>
            </a:r>
            <a:r>
              <a:rPr lang="en-US" sz="3600" b="1" dirty="0"/>
              <a:t>mutated plasmids</a:t>
            </a:r>
          </a:p>
          <a:p>
            <a:r>
              <a:rPr lang="en-US" sz="3600" b="1" dirty="0"/>
              <a:t>Protein production</a:t>
            </a:r>
          </a:p>
          <a:p>
            <a:r>
              <a:rPr lang="en-US" sz="3600" b="1" dirty="0"/>
              <a:t>Enzymatic </a:t>
            </a:r>
            <a:r>
              <a:rPr lang="en-US" sz="3600" b="1" dirty="0" smtClean="0"/>
              <a:t>activity </a:t>
            </a:r>
            <a:r>
              <a:rPr lang="en-US" sz="3600" b="1" dirty="0"/>
              <a:t>t</a:t>
            </a:r>
            <a:r>
              <a:rPr lang="en-US" sz="3600" b="1" dirty="0" smtClean="0"/>
              <a:t>esting</a:t>
            </a:r>
            <a:endParaRPr lang="en-US" sz="3600" b="1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12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848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Table of Contents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848600" cy="3551237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Background/Literature Review</a:t>
            </a:r>
          </a:p>
          <a:p>
            <a:r>
              <a:rPr lang="en-US" dirty="0" smtClean="0"/>
              <a:t>Goals and Objectives</a:t>
            </a:r>
          </a:p>
          <a:p>
            <a:r>
              <a:rPr lang="en-US" dirty="0" smtClean="0"/>
              <a:t>Timeline</a:t>
            </a:r>
          </a:p>
          <a:p>
            <a:r>
              <a:rPr lang="en-US" dirty="0" smtClean="0"/>
              <a:t>Research Training</a:t>
            </a:r>
          </a:p>
          <a:p>
            <a:r>
              <a:rPr lang="en-US" dirty="0"/>
              <a:t>Research </a:t>
            </a:r>
            <a:r>
              <a:rPr lang="en-US" dirty="0" smtClean="0"/>
              <a:t>Tasks</a:t>
            </a:r>
          </a:p>
          <a:p>
            <a:r>
              <a:rPr lang="en-US" dirty="0"/>
              <a:t>Research </a:t>
            </a:r>
            <a:r>
              <a:rPr lang="en-US" dirty="0" smtClean="0"/>
              <a:t>Progress</a:t>
            </a:r>
          </a:p>
          <a:p>
            <a:r>
              <a:rPr lang="en-US" dirty="0" smtClean="0"/>
              <a:t>Unit Progress – Carlson</a:t>
            </a:r>
          </a:p>
          <a:p>
            <a:r>
              <a:rPr lang="en-US" dirty="0" smtClean="0"/>
              <a:t>Unit Progress- Ruder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59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3733800" cy="3551237"/>
          </a:xfrm>
        </p:spPr>
        <p:txBody>
          <a:bodyPr/>
          <a:lstStyle/>
          <a:p>
            <a:r>
              <a:rPr lang="en-US" b="1" dirty="0" smtClean="0"/>
              <a:t>PCR Reaction</a:t>
            </a:r>
            <a:r>
              <a:rPr lang="en-US" dirty="0" smtClean="0"/>
              <a:t>- </a:t>
            </a:r>
            <a:r>
              <a:rPr lang="en-US" b="1" dirty="0"/>
              <a:t>creation of mutated </a:t>
            </a:r>
            <a:r>
              <a:rPr lang="en-US" b="1" dirty="0" smtClean="0"/>
              <a:t>sequences</a:t>
            </a:r>
            <a:endParaRPr lang="en-US" b="1" dirty="0"/>
          </a:p>
          <a:p>
            <a:pPr eaLnBrk="1" hangingPunct="1"/>
            <a:endParaRPr lang="en-US" b="1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971815"/>
            <a:ext cx="154305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0" y="971815"/>
            <a:ext cx="1504503" cy="2674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2" t="20000" r="20371" b="41111"/>
          <a:stretch/>
        </p:blipFill>
        <p:spPr>
          <a:xfrm>
            <a:off x="4495800" y="3825875"/>
            <a:ext cx="2754517" cy="247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861" y="3429000"/>
            <a:ext cx="3928533" cy="2209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399" cy="7720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Lab Progress—Create Plasmids</a:t>
            </a:r>
          </a:p>
        </p:txBody>
      </p:sp>
    </p:spTree>
    <p:extLst>
      <p:ext uri="{BB962C8B-B14F-4D97-AF65-F5344CB8AC3E}">
        <p14:creationId xmlns:p14="http://schemas.microsoft.com/office/powerpoint/2010/main" xmlns="" val="17979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990600"/>
            <a:ext cx="7848600" cy="3948113"/>
          </a:xfrm>
        </p:spPr>
        <p:txBody>
          <a:bodyPr/>
          <a:lstStyle/>
          <a:p>
            <a:r>
              <a:rPr lang="en-US" b="1" dirty="0"/>
              <a:t>Infusion--plasmid </a:t>
            </a:r>
            <a:r>
              <a:rPr lang="en-US" b="1" dirty="0" smtClean="0"/>
              <a:t>creation</a:t>
            </a:r>
          </a:p>
          <a:p>
            <a:r>
              <a:rPr lang="en-US" b="1" dirty="0" smtClean="0"/>
              <a:t>Transformation-uptake </a:t>
            </a:r>
            <a:r>
              <a:rPr lang="en-US" b="1" dirty="0"/>
              <a:t>of mutated plasmids into E. coli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988468"/>
            <a:ext cx="6327400" cy="356473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399" cy="7720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Lab Progress—Create Plasmids</a:t>
            </a:r>
          </a:p>
        </p:txBody>
      </p:sp>
    </p:spTree>
    <p:extLst>
      <p:ext uri="{BB962C8B-B14F-4D97-AF65-F5344CB8AC3E}">
        <p14:creationId xmlns:p14="http://schemas.microsoft.com/office/powerpoint/2010/main" xmlns="" val="298697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209550" y="1052809"/>
            <a:ext cx="7848600" cy="3551237"/>
          </a:xfrm>
        </p:spPr>
        <p:txBody>
          <a:bodyPr/>
          <a:lstStyle/>
          <a:p>
            <a:r>
              <a:rPr lang="en-US" b="1" dirty="0"/>
              <a:t>Incubation-plate bacteria and allow to </a:t>
            </a:r>
            <a:r>
              <a:rPr lang="en-US" b="1" dirty="0" smtClean="0"/>
              <a:t>grow</a:t>
            </a:r>
          </a:p>
          <a:p>
            <a:r>
              <a:rPr lang="en-US" b="1" dirty="0" smtClean="0"/>
              <a:t>Transferred colonies </a:t>
            </a:r>
            <a:r>
              <a:rPr lang="en-US" b="1" dirty="0"/>
              <a:t>into liquid media, allowed to grow overnight</a:t>
            </a:r>
          </a:p>
          <a:p>
            <a:pPr eaLnBrk="1" hangingPunct="1"/>
            <a:endParaRPr lang="en-US" b="1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45" t="30000" b="17777"/>
          <a:stretch/>
        </p:blipFill>
        <p:spPr>
          <a:xfrm>
            <a:off x="228600" y="3429000"/>
            <a:ext cx="3054590" cy="3314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20" t="32222" b="21111"/>
          <a:stretch/>
        </p:blipFill>
        <p:spPr>
          <a:xfrm>
            <a:off x="3429000" y="3429001"/>
            <a:ext cx="3339312" cy="33146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199" cy="7720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Lab Progress—Create Plasmids</a:t>
            </a:r>
          </a:p>
        </p:txBody>
      </p:sp>
    </p:spTree>
    <p:extLst>
      <p:ext uri="{BB962C8B-B14F-4D97-AF65-F5344CB8AC3E}">
        <p14:creationId xmlns:p14="http://schemas.microsoft.com/office/powerpoint/2010/main" xmlns="" val="11347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76262" y="1066800"/>
            <a:ext cx="7848600" cy="3551237"/>
          </a:xfrm>
        </p:spPr>
        <p:txBody>
          <a:bodyPr/>
          <a:lstStyle/>
          <a:p>
            <a:r>
              <a:rPr lang="en-US" b="1" dirty="0" smtClean="0"/>
              <a:t>Purification—extracted </a:t>
            </a:r>
            <a:r>
              <a:rPr lang="en-US" b="1" dirty="0"/>
              <a:t>mutated plasmid from </a:t>
            </a:r>
            <a:r>
              <a:rPr lang="en-US" b="1" dirty="0" smtClean="0"/>
              <a:t>bacteria</a:t>
            </a:r>
          </a:p>
          <a:p>
            <a:pPr eaLnBrk="1" hangingPunct="1"/>
            <a:endParaRPr lang="en-US" b="1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90" t="20719" r="37841" b="32570"/>
          <a:stretch/>
        </p:blipFill>
        <p:spPr>
          <a:xfrm>
            <a:off x="5496345" y="2188501"/>
            <a:ext cx="2296534" cy="302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37"/>
          <a:stretch/>
        </p:blipFill>
        <p:spPr>
          <a:xfrm>
            <a:off x="457200" y="2188501"/>
            <a:ext cx="4905796" cy="302961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199" cy="7720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Lab Progress—Create Plasmids</a:t>
            </a:r>
          </a:p>
        </p:txBody>
      </p:sp>
    </p:spTree>
    <p:extLst>
      <p:ext uri="{BB962C8B-B14F-4D97-AF65-F5344CB8AC3E}">
        <p14:creationId xmlns:p14="http://schemas.microsoft.com/office/powerpoint/2010/main" xmlns="" val="35830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53" y="1066800"/>
            <a:ext cx="2650447" cy="3551237"/>
          </a:xfrm>
        </p:spPr>
        <p:txBody>
          <a:bodyPr/>
          <a:lstStyle/>
          <a:p>
            <a:r>
              <a:rPr lang="en-US" b="1" dirty="0" smtClean="0"/>
              <a:t>Submit samples for sequencing at Children’s DNA Core Sequencing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3200" b="1" smtClean="0"/>
              <a:pPr/>
              <a:t>24</a:t>
            </a:fld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2" t="24814" r="32501"/>
          <a:stretch/>
        </p:blipFill>
        <p:spPr>
          <a:xfrm>
            <a:off x="3192236" y="1066800"/>
            <a:ext cx="2960913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33" t="44074" r="43334"/>
          <a:stretch/>
        </p:blipFill>
        <p:spPr>
          <a:xfrm>
            <a:off x="6238350" y="1079452"/>
            <a:ext cx="1978888" cy="219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1" t="32222" r="14165" b="17408"/>
          <a:stretch/>
        </p:blipFill>
        <p:spPr>
          <a:xfrm>
            <a:off x="3216047" y="3429000"/>
            <a:ext cx="3984851" cy="159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79" t="27778" r="5832" b="26296"/>
          <a:stretch/>
        </p:blipFill>
        <p:spPr>
          <a:xfrm>
            <a:off x="3200399" y="5212301"/>
            <a:ext cx="4000499" cy="124381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09600" y="0"/>
            <a:ext cx="80771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Progress—Create Plasmids</a:t>
            </a:r>
          </a:p>
        </p:txBody>
      </p:sp>
    </p:spTree>
    <p:extLst>
      <p:ext uri="{BB962C8B-B14F-4D97-AF65-F5344CB8AC3E}">
        <p14:creationId xmlns:p14="http://schemas.microsoft.com/office/powerpoint/2010/main" xmlns="" val="6904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4" y="1070317"/>
            <a:ext cx="6553200" cy="3551237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 smtClean="0">
                <a:solidFill>
                  <a:srgbClr val="000000"/>
                </a:solidFill>
              </a:rPr>
              <a:t>We successfully mutated sequences for DN, ND, &amp; NN.</a:t>
            </a:r>
            <a:endParaRPr lang="en-US" sz="3600" b="1" dirty="0">
              <a:solidFill>
                <a:srgbClr val="000000"/>
              </a:solidFill>
            </a:endParaRPr>
          </a:p>
          <a:p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904876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400" b="1" smtClean="0"/>
              <a:pPr/>
              <a:t>25</a:t>
            </a:fld>
            <a:endParaRPr lang="en-US" sz="2400" b="1" dirty="0"/>
          </a:p>
        </p:txBody>
      </p:sp>
      <p:pic>
        <p:nvPicPr>
          <p:cNvPr id="9" name="Picture 8" descr="DdU70uSGKgNZjac5mtojn8KbiHmlMgU_ooE_gqq9hfDESyAoYDlTKmpCi1v3nSAtgIUbE90fpOuH28apbvk8M-LconZ2at3eIZbYQBnYvPvzYLJdniNOU9FrX8p5_aMGsA"/>
          <p:cNvPicPr/>
          <p:nvPr/>
        </p:nvPicPr>
        <p:blipFill>
          <a:blip r:embed="rId2" cstate="print"/>
          <a:srcRect r="27324"/>
          <a:stretch>
            <a:fillRect/>
          </a:stretch>
        </p:blipFill>
        <p:spPr bwMode="auto">
          <a:xfrm>
            <a:off x="619125" y="2382643"/>
            <a:ext cx="6162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G3GeyUFqkQoe7x_4EAZaHG2sSIU4aZz5Ycv32GeRdw0ytwfqZQo2hxXYj4CAaY5KH0HnGoautkzGG7-IRjGuvzP4RiS72Mzc9aMAduaQ8YRtH5H6HHPqkwP7IMoguKoqw"/>
          <p:cNvPicPr/>
          <p:nvPr/>
        </p:nvPicPr>
        <p:blipFill>
          <a:blip r:embed="rId3" cstate="print"/>
          <a:srcRect r="27528"/>
          <a:stretch>
            <a:fillRect/>
          </a:stretch>
        </p:blipFill>
        <p:spPr bwMode="auto">
          <a:xfrm>
            <a:off x="590550" y="3429000"/>
            <a:ext cx="6186488" cy="89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R-8QhsohnQBgYyJ9d-Ph1PkV4nWbYN0TzH46ZZf7bsByommJRiJ1VOU_rn0zdcLwlcImFEJGVWDSw7N-DuXYboEfhq5qMA_scgYTrkulhHR3eMG0MXKnfeqj2U6YVci3Dg"/>
          <p:cNvPicPr/>
          <p:nvPr/>
        </p:nvPicPr>
        <p:blipFill>
          <a:blip r:embed="rId4" cstate="print"/>
          <a:srcRect r="25842"/>
          <a:stretch>
            <a:fillRect/>
          </a:stretch>
        </p:blipFill>
        <p:spPr bwMode="auto">
          <a:xfrm>
            <a:off x="581024" y="4621816"/>
            <a:ext cx="6172200" cy="98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smtClean="0">
                <a:solidFill>
                  <a:srgbClr val="FF0000"/>
                </a:solidFill>
              </a:rPr>
              <a:t>Lab Progress—Create Plasmids</a:t>
            </a:r>
            <a:endParaRPr lang="en-US" sz="4000" b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3200" b="1" smtClean="0"/>
              <a:pPr/>
              <a:t>26</a:t>
            </a:fld>
            <a:endParaRPr lang="en-US" sz="32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222"/>
          <a:stretch/>
        </p:blipFill>
        <p:spPr>
          <a:xfrm>
            <a:off x="5756830" y="3124201"/>
            <a:ext cx="1960432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829" y="1376576"/>
            <a:ext cx="2853771" cy="1605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95" t="14445" r="8519" b="25556"/>
          <a:stretch/>
        </p:blipFill>
        <p:spPr>
          <a:xfrm>
            <a:off x="3745360" y="1376576"/>
            <a:ext cx="1935269" cy="282444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1" y="1013180"/>
            <a:ext cx="3669159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1" kern="0" dirty="0" smtClean="0">
                <a:solidFill>
                  <a:srgbClr val="000000"/>
                </a:solidFill>
              </a:rPr>
              <a:t>Transform </a:t>
            </a:r>
            <a:r>
              <a:rPr lang="en-US" b="1" dirty="0" err="1"/>
              <a:t>SHuffle</a:t>
            </a:r>
            <a:r>
              <a:rPr lang="en-US" b="1" dirty="0"/>
              <a:t> T7 Express Competent </a:t>
            </a:r>
            <a:r>
              <a:rPr lang="en-US" b="1" i="1" dirty="0"/>
              <a:t>E. </a:t>
            </a:r>
            <a:r>
              <a:rPr lang="en-US" b="1" i="1" dirty="0" smtClean="0"/>
              <a:t>coli</a:t>
            </a:r>
          </a:p>
          <a:p>
            <a:r>
              <a:rPr lang="en-US" b="1" kern="0" dirty="0" smtClean="0">
                <a:solidFill>
                  <a:srgbClr val="000000"/>
                </a:solidFill>
              </a:rPr>
              <a:t>Incubate cells at 37˚C overnight</a:t>
            </a:r>
          </a:p>
          <a:p>
            <a:r>
              <a:rPr lang="en-US" b="1" kern="0" dirty="0" smtClean="0">
                <a:solidFill>
                  <a:srgbClr val="000000"/>
                </a:solidFill>
              </a:rPr>
              <a:t>Move to </a:t>
            </a:r>
            <a:r>
              <a:rPr lang="en-US" b="1" dirty="0" smtClean="0"/>
              <a:t>Overnight </a:t>
            </a:r>
            <a:r>
              <a:rPr lang="en-US" b="1" dirty="0"/>
              <a:t>Express Instant LB </a:t>
            </a:r>
            <a:r>
              <a:rPr lang="en-US" b="1" dirty="0" smtClean="0"/>
              <a:t>Medium</a:t>
            </a:r>
          </a:p>
          <a:p>
            <a:r>
              <a:rPr lang="en-US" b="1" kern="0" dirty="0" smtClean="0">
                <a:solidFill>
                  <a:srgbClr val="000000"/>
                </a:solidFill>
              </a:rPr>
              <a:t>Incubate at 25˚C overnight—time to make proteins</a:t>
            </a:r>
            <a:endParaRPr lang="en-US" b="1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10748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23" t="94" r="16990" b="18445"/>
          <a:stretch/>
        </p:blipFill>
        <p:spPr>
          <a:xfrm>
            <a:off x="3024822" y="3094139"/>
            <a:ext cx="3009266" cy="19127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782472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27</a:t>
            </a:fld>
            <a:endParaRPr lang="en-US" sz="28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r="10444"/>
          <a:stretch/>
        </p:blipFill>
        <p:spPr>
          <a:xfrm>
            <a:off x="3034347" y="902028"/>
            <a:ext cx="2999741" cy="2206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82" b="16326"/>
          <a:stretch/>
        </p:blipFill>
        <p:spPr>
          <a:xfrm>
            <a:off x="6043614" y="902028"/>
            <a:ext cx="1947448" cy="2755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0" r="12469" b="17778"/>
          <a:stretch/>
        </p:blipFill>
        <p:spPr>
          <a:xfrm>
            <a:off x="6034088" y="3382093"/>
            <a:ext cx="1316952" cy="286630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89930" y="1143000"/>
            <a:ext cx="3046863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1" kern="0" dirty="0" smtClean="0">
                <a:solidFill>
                  <a:srgbClr val="000000"/>
                </a:solidFill>
              </a:rPr>
              <a:t>Spin bacterial colonies in centrifuge</a:t>
            </a:r>
          </a:p>
          <a:p>
            <a:r>
              <a:rPr lang="en-US" b="1" kern="0" dirty="0">
                <a:solidFill>
                  <a:srgbClr val="000000"/>
                </a:solidFill>
              </a:rPr>
              <a:t>Pour off supernatant</a:t>
            </a:r>
          </a:p>
          <a:p>
            <a:r>
              <a:rPr lang="en-US" b="1" kern="0" dirty="0" smtClean="0">
                <a:solidFill>
                  <a:srgbClr val="000000"/>
                </a:solidFill>
              </a:rPr>
              <a:t>Collect the pellet containing cells</a:t>
            </a:r>
          </a:p>
          <a:p>
            <a:endParaRPr lang="en-US" b="1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32545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914400" y="3810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28</a:t>
            </a:fld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4084" y="1088297"/>
            <a:ext cx="2186715" cy="3839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33" r="17500"/>
          <a:stretch/>
        </p:blipFill>
        <p:spPr>
          <a:xfrm>
            <a:off x="6434136" y="1088296"/>
            <a:ext cx="1643064" cy="1706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67" t="3098" r="37500" b="31494"/>
          <a:stretch/>
        </p:blipFill>
        <p:spPr>
          <a:xfrm>
            <a:off x="6400799" y="2794555"/>
            <a:ext cx="1643064" cy="213360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1066800"/>
            <a:ext cx="396240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3200" b="1" kern="0" dirty="0" err="1" smtClean="0">
                <a:solidFill>
                  <a:srgbClr val="000000"/>
                </a:solidFill>
              </a:rPr>
              <a:t>Resuspend</a:t>
            </a:r>
            <a:r>
              <a:rPr lang="en-US" sz="3200" b="1" kern="0" dirty="0" smtClean="0">
                <a:solidFill>
                  <a:srgbClr val="000000"/>
                </a:solidFill>
              </a:rPr>
              <a:t> cells</a:t>
            </a:r>
          </a:p>
          <a:p>
            <a:r>
              <a:rPr lang="en-US" sz="3200" b="1" kern="0" dirty="0" smtClean="0">
                <a:solidFill>
                  <a:srgbClr val="000000"/>
                </a:solidFill>
              </a:rPr>
              <a:t>Lyse cells using French press</a:t>
            </a:r>
          </a:p>
          <a:p>
            <a:r>
              <a:rPr lang="en-US" sz="3200" b="1" kern="0" dirty="0" smtClean="0">
                <a:solidFill>
                  <a:srgbClr val="000000"/>
                </a:solidFill>
              </a:rPr>
              <a:t>Spin in centrifuge</a:t>
            </a:r>
          </a:p>
          <a:p>
            <a:r>
              <a:rPr lang="en-US" sz="3200" b="1" kern="0" dirty="0" smtClean="0">
                <a:solidFill>
                  <a:srgbClr val="000000"/>
                </a:solidFill>
              </a:rPr>
              <a:t>Collect protein in supernatant</a:t>
            </a:r>
            <a:endParaRPr lang="en-US" sz="3200" b="1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9858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762000" y="9525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29</a:t>
            </a:fld>
            <a:endParaRPr lang="en-US" sz="28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74" r="6475"/>
          <a:stretch/>
        </p:blipFill>
        <p:spPr>
          <a:xfrm>
            <a:off x="4610098" y="844585"/>
            <a:ext cx="3409201" cy="3269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37" t="15926" r="32500" b="26111"/>
          <a:stretch/>
        </p:blipFill>
        <p:spPr>
          <a:xfrm>
            <a:off x="4624385" y="4215306"/>
            <a:ext cx="2662977" cy="210929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992288"/>
            <a:ext cx="449580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1" kern="0" dirty="0" smtClean="0">
                <a:solidFill>
                  <a:srgbClr val="000000"/>
                </a:solidFill>
              </a:rPr>
              <a:t>Pull supernatant through a column using affinity chromatography</a:t>
            </a:r>
          </a:p>
          <a:p>
            <a:r>
              <a:rPr lang="en-US" b="1" kern="0" dirty="0" smtClean="0">
                <a:solidFill>
                  <a:srgbClr val="000000"/>
                </a:solidFill>
              </a:rPr>
              <a:t>Collect protein under low pH and high imidazole conditions</a:t>
            </a:r>
          </a:p>
          <a:p>
            <a:r>
              <a:rPr lang="en-US" b="1" kern="0" dirty="0" smtClean="0">
                <a:solidFill>
                  <a:srgbClr val="000000"/>
                </a:solidFill>
              </a:rPr>
              <a:t>Test with Bradford solution for presence of protein</a:t>
            </a:r>
          </a:p>
          <a:p>
            <a:endParaRPr lang="en-US" b="1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34231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38175" y="8996"/>
            <a:ext cx="7467600" cy="1168400"/>
          </a:xfrm>
        </p:spPr>
        <p:txBody>
          <a:bodyPr/>
          <a:lstStyle/>
          <a:p>
            <a:pPr algn="l" eaLnBrk="1" hangingPunct="1"/>
            <a:r>
              <a:rPr lang="en-US" b="1" dirty="0" smtClean="0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5166254"/>
          </a:xfrm>
        </p:spPr>
        <p:txBody>
          <a:bodyPr/>
          <a:lstStyle/>
          <a:p>
            <a:r>
              <a:rPr lang="en-US" sz="3000" dirty="0"/>
              <a:t>Norovirus is an RNA, non-enveloped very contagious virus. </a:t>
            </a:r>
          </a:p>
          <a:p>
            <a:r>
              <a:rPr lang="en-US" sz="3000" dirty="0"/>
              <a:t>In the United States, norovirus is the most common cause of acute gastroenteritis and foodborne-disease outbreaks.  </a:t>
            </a:r>
          </a:p>
          <a:p>
            <a:r>
              <a:rPr lang="en-US" sz="3000" dirty="0" smtClean="0"/>
              <a:t>Norovirus </a:t>
            </a:r>
            <a:r>
              <a:rPr lang="en-US" sz="3000" dirty="0"/>
              <a:t>causes </a:t>
            </a:r>
            <a:endParaRPr lang="en-US" sz="3000" dirty="0" smtClean="0"/>
          </a:p>
          <a:p>
            <a:pPr lvl="1"/>
            <a:r>
              <a:rPr lang="en-US" sz="2600" dirty="0" smtClean="0"/>
              <a:t>19-21 </a:t>
            </a:r>
            <a:r>
              <a:rPr lang="en-US" sz="2600" dirty="0"/>
              <a:t>million </a:t>
            </a:r>
            <a:r>
              <a:rPr lang="en-US" sz="2600" dirty="0" smtClean="0"/>
              <a:t>illnesses</a:t>
            </a:r>
          </a:p>
          <a:p>
            <a:pPr lvl="1"/>
            <a:r>
              <a:rPr lang="en-US" sz="2600" dirty="0" smtClean="0"/>
              <a:t>56,000-71,000 hospitalizations</a:t>
            </a:r>
          </a:p>
          <a:p>
            <a:pPr lvl="1"/>
            <a:r>
              <a:rPr lang="en-US" sz="2600" dirty="0" smtClean="0"/>
              <a:t>570-800 </a:t>
            </a:r>
            <a:r>
              <a:rPr lang="en-US" sz="2600" dirty="0"/>
              <a:t>deaths each year.</a:t>
            </a:r>
          </a:p>
          <a:p>
            <a:pPr eaLnBrk="1" hangingPunct="1"/>
            <a:endParaRPr lang="en-US" sz="3000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3</a:t>
            </a:fld>
            <a:endParaRPr lang="en-US"/>
          </a:p>
        </p:txBody>
      </p:sp>
      <p:pic>
        <p:nvPicPr>
          <p:cNvPr id="6" name="Picture 8" descr="http://media1.s-nbcnews.com/i/newscms/2014_23/482941/140602-norovirus-jms-2029_16e4b0f2640ac5a92befeafde7bd3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963" y="3581400"/>
            <a:ext cx="1840749" cy="126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43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40"/>
          <a:stretch/>
        </p:blipFill>
        <p:spPr>
          <a:xfrm>
            <a:off x="4052886" y="3026511"/>
            <a:ext cx="1738313" cy="29932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30</a:t>
            </a:fld>
            <a:endParaRPr lang="en-US" sz="28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3141" y="1020763"/>
            <a:ext cx="3779259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1" kern="0" dirty="0" smtClean="0">
                <a:solidFill>
                  <a:srgbClr val="000000"/>
                </a:solidFill>
              </a:rPr>
              <a:t>Dialyzed protein to </a:t>
            </a:r>
            <a:r>
              <a:rPr lang="el-GR" b="1" kern="0" dirty="0" smtClean="0">
                <a:solidFill>
                  <a:srgbClr val="000000"/>
                </a:solidFill>
              </a:rPr>
              <a:t>Δ</a:t>
            </a:r>
            <a:r>
              <a:rPr lang="en-US" b="1" kern="0" dirty="0" smtClean="0">
                <a:solidFill>
                  <a:srgbClr val="000000"/>
                </a:solidFill>
              </a:rPr>
              <a:t> pH, remove DTT &amp; imidazole, add Mg</a:t>
            </a:r>
          </a:p>
          <a:p>
            <a:r>
              <a:rPr lang="en-US" b="1" kern="0" dirty="0" smtClean="0">
                <a:solidFill>
                  <a:srgbClr val="000000"/>
                </a:solidFill>
              </a:rPr>
              <a:t>Stimulated correct protein folding</a:t>
            </a:r>
          </a:p>
          <a:p>
            <a:endParaRPr lang="en-US" b="1" kern="0" dirty="0"/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1641"/>
          <a:stretch/>
        </p:blipFill>
        <p:spPr bwMode="auto">
          <a:xfrm>
            <a:off x="5800724" y="3026509"/>
            <a:ext cx="1711356" cy="304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4" t="5317" r="3236" b="4167"/>
          <a:stretch/>
        </p:blipFill>
        <p:spPr>
          <a:xfrm>
            <a:off x="4038600" y="1031105"/>
            <a:ext cx="3473480" cy="199540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5463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31</a:t>
            </a:fld>
            <a:endParaRPr lang="en-US" sz="28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1740" y="834889"/>
            <a:ext cx="393166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1" kern="0" dirty="0" smtClean="0">
                <a:solidFill>
                  <a:srgbClr val="000000"/>
                </a:solidFill>
              </a:rPr>
              <a:t>Ran the protein across an SDS-PAGE gel</a:t>
            </a:r>
          </a:p>
          <a:p>
            <a:endParaRPr lang="en-US" b="1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33" t="14445" r="16667"/>
          <a:stretch/>
        </p:blipFill>
        <p:spPr>
          <a:xfrm>
            <a:off x="4343400" y="832747"/>
            <a:ext cx="2947988" cy="2364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33" t="14445" r="23333"/>
          <a:stretch/>
        </p:blipFill>
        <p:spPr>
          <a:xfrm>
            <a:off x="411740" y="2362199"/>
            <a:ext cx="3703060" cy="4112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67" r="29286"/>
          <a:stretch/>
        </p:blipFill>
        <p:spPr>
          <a:xfrm>
            <a:off x="4343400" y="3257973"/>
            <a:ext cx="2947987" cy="287153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26490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32</a:t>
            </a:fld>
            <a:endParaRPr lang="en-US" sz="2800" b="1" dirty="0"/>
          </a:p>
        </p:txBody>
      </p:sp>
      <p:pic>
        <p:nvPicPr>
          <p:cNvPr id="8" name="Picture 7" descr="https://lh4.googleusercontent.com/ENh3ge3oohlv7AJWhaXnEJp8ls_5te_y8FBDRYZzL1eKcGWPnRjUs6bhNocxwSXMGkuw4Ws1_v-KRYvgdHWwdSMTwC3EclYtCsVlQbUPrsomWK3Ds0YtRJFyfRF-9dJoz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7467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676400" y="834889"/>
            <a:ext cx="487680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b="1" kern="0" dirty="0" smtClean="0">
                <a:solidFill>
                  <a:srgbClr val="000000"/>
                </a:solidFill>
              </a:rPr>
              <a:t>Cleaved Proteins on Gel</a:t>
            </a:r>
          </a:p>
          <a:p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xmlns="" val="7662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33</a:t>
            </a:fld>
            <a:endParaRPr lang="en-US" sz="28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3137" y="832639"/>
            <a:ext cx="2864859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kern="0" dirty="0" smtClean="0">
                <a:solidFill>
                  <a:srgbClr val="000000"/>
                </a:solidFill>
              </a:rPr>
              <a:t>The absorbencies of the purified proteins were compared to known concentrations of protein.</a:t>
            </a:r>
          </a:p>
          <a:p>
            <a:endParaRPr lang="en-US" b="1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3" r="11881" b="12276"/>
          <a:stretch/>
        </p:blipFill>
        <p:spPr>
          <a:xfrm>
            <a:off x="5891857" y="772054"/>
            <a:ext cx="2590801" cy="151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199" y="772054"/>
            <a:ext cx="2691459" cy="1513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33"/>
          <a:stretch/>
        </p:blipFill>
        <p:spPr>
          <a:xfrm>
            <a:off x="3544199" y="4481584"/>
            <a:ext cx="2780401" cy="21822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2376523"/>
            <a:ext cx="3581400" cy="201453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11062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34</a:t>
            </a:fld>
            <a:endParaRPr lang="en-US" sz="2800" b="1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0371321"/>
              </p:ext>
            </p:extLst>
          </p:nvPr>
        </p:nvGraphicFramePr>
        <p:xfrm>
          <a:off x="1530926" y="3733800"/>
          <a:ext cx="4488874" cy="3110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0"/>
            <a:ext cx="81533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Progress-Produce Proteins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7489616"/>
              </p:ext>
            </p:extLst>
          </p:nvPr>
        </p:nvGraphicFramePr>
        <p:xfrm>
          <a:off x="235527" y="1752601"/>
          <a:ext cx="8001000" cy="1746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600200"/>
                <a:gridCol w="1600200"/>
                <a:gridCol w="1524000"/>
                <a:gridCol w="1371600"/>
              </a:tblGrid>
              <a:tr h="34026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Original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Absorbance at 595</a:t>
                      </a:r>
                      <a:r>
                        <a:rPr lang="en-US" baseline="0" dirty="0" smtClean="0"/>
                        <a:t> nm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0.962756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1.050267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0.895467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1.067133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67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Concentration of Protein (mg/mL)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1.027088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1.251037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0.854889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1.294201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10668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Protein Concentration Values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1491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35</a:t>
            </a:fld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" t="20372" r="9323" b="34968"/>
          <a:stretch/>
        </p:blipFill>
        <p:spPr>
          <a:xfrm>
            <a:off x="214758" y="1824145"/>
            <a:ext cx="6978368" cy="2138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20" y="820198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Enzyme Activity Testing:</a:t>
            </a:r>
          </a:p>
          <a:p>
            <a:r>
              <a:rPr lang="en-US" sz="2800" b="1" dirty="0" smtClean="0"/>
              <a:t>Mixed enzyme, buffer, and plasmid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1" t="21112" r="11666" b="32963"/>
          <a:stretch/>
        </p:blipFill>
        <p:spPr>
          <a:xfrm>
            <a:off x="205233" y="4045356"/>
            <a:ext cx="6963698" cy="21268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7889" y="198696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60˚C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68931" y="40453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37˚C</a:t>
            </a:r>
            <a:endParaRPr lang="en-US" sz="32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Progress-Enzyme Testing</a:t>
            </a:r>
          </a:p>
        </p:txBody>
      </p:sp>
    </p:spTree>
    <p:extLst>
      <p:ext uri="{BB962C8B-B14F-4D97-AF65-F5344CB8AC3E}">
        <p14:creationId xmlns:p14="http://schemas.microsoft.com/office/powerpoint/2010/main" xmlns="" val="1530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36</a:t>
            </a:fld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28600" y="905411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Fluorescence Testing:  Recorded light emitted from mixture of enzyme, RNA mock norovirus, buffer and fluorescent probes </a:t>
            </a:r>
            <a:endParaRPr lang="en-US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Progress-Enzyme Testing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412" y="2271356"/>
            <a:ext cx="7070301" cy="39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2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37</a:t>
            </a:fld>
            <a:endParaRPr lang="en-US" sz="2800" b="1" dirty="0"/>
          </a:p>
        </p:txBody>
      </p:sp>
      <p:pic>
        <p:nvPicPr>
          <p:cNvPr id="5" name="Picture 4" descr="nGdP8J1cAF4GF_ABYKMmEKWhtKRAow5hGWFMDE5uDX0Jq0pG_wDsuHAi-D12p52iXBg8w20v25Xr-lTBkSKLjDuuy5o40qlXs6-zbJT0GXGfiPXdBsRH-mEMCwaLC93cLA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146" y="807729"/>
            <a:ext cx="3903454" cy="28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Um11AjqL9oFLzf3W4idnoWGCQdrKYyl0P318z3DkBppXRSjTz-oGJGGXvQkimk_mtNRGqlJGhvLGhOtyAwERRMfbQLXk9OZyv0x6rf8xdkmuqsGsCkV4xsh5wN8aOWyxQ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33" y="3733800"/>
            <a:ext cx="4019078" cy="29790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19600" y="1143000"/>
            <a:ext cx="41147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/>
              <a:t>Compare 37</a:t>
            </a:r>
            <a:r>
              <a:rPr lang="en-US" sz="2800" b="1" u="sng" dirty="0"/>
              <a:t>˚C </a:t>
            </a:r>
            <a:r>
              <a:rPr lang="en-US" sz="2800" b="1" u="sng" dirty="0" smtClean="0"/>
              <a:t>vs. </a:t>
            </a:r>
            <a:r>
              <a:rPr lang="en-US" sz="2800" b="1" u="sng" dirty="0"/>
              <a:t>60˚</a:t>
            </a:r>
            <a:r>
              <a:rPr lang="en-US" sz="2800" b="1" u="sng" dirty="0" smtClean="0"/>
              <a:t>C</a:t>
            </a:r>
          </a:p>
          <a:p>
            <a:pPr algn="ctr"/>
            <a:r>
              <a:rPr lang="en-US" sz="2800" b="1" dirty="0" smtClean="0"/>
              <a:t>Higher fluorescence signal measured at </a:t>
            </a:r>
            <a:r>
              <a:rPr lang="en-US" sz="2800" b="1" dirty="0"/>
              <a:t>60˚</a:t>
            </a:r>
            <a:r>
              <a:rPr lang="en-US" sz="2800" b="1" dirty="0" smtClean="0"/>
              <a:t>C </a:t>
            </a:r>
          </a:p>
          <a:p>
            <a:pPr algn="ctr"/>
            <a:r>
              <a:rPr lang="en-US" sz="2400" b="1" dirty="0" smtClean="0"/>
              <a:t>(optimum temperature of commercial enzyme)</a:t>
            </a:r>
            <a:endParaRPr lang="en-US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Progress-Enzyme Testing</a:t>
            </a:r>
          </a:p>
        </p:txBody>
      </p:sp>
    </p:spTree>
    <p:extLst>
      <p:ext uri="{BB962C8B-B14F-4D97-AF65-F5344CB8AC3E}">
        <p14:creationId xmlns:p14="http://schemas.microsoft.com/office/powerpoint/2010/main" xmlns="" val="40661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38</a:t>
            </a:fld>
            <a:endParaRPr lang="en-US" sz="2800" b="1" dirty="0"/>
          </a:p>
        </p:txBody>
      </p:sp>
      <p:pic>
        <p:nvPicPr>
          <p:cNvPr id="5" name="Picture 4" descr="vpCeHNklFZYEKIRVnVwShEzDBuioqc9n7lFdkI0dFi2m7khgC0RJWHyk-2OlsgFf_s6lD-ZdaaPYTmJP7wXlAhkcHpQW8Npby1wknvNhH4u3kNEF10jSuvCTleCXnzFY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4014"/>
            <a:ext cx="5334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86399" y="1535892"/>
            <a:ext cx="32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Removing non-</a:t>
            </a:r>
            <a:r>
              <a:rPr lang="en-US" sz="2400" b="1" dirty="0" err="1" smtClean="0"/>
              <a:t>thermostable</a:t>
            </a:r>
            <a:r>
              <a:rPr lang="en-US" sz="2400" b="1" dirty="0" smtClean="0"/>
              <a:t> </a:t>
            </a:r>
            <a:r>
              <a:rPr lang="en-US" sz="2400" b="1" dirty="0"/>
              <a:t>material improved </a:t>
            </a:r>
            <a:r>
              <a:rPr lang="en-US" sz="2400" b="1" dirty="0" smtClean="0"/>
              <a:t>detection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Indicates functional enzymes </a:t>
            </a:r>
            <a:r>
              <a:rPr lang="en-US" sz="2400" b="1" dirty="0"/>
              <a:t>produced </a:t>
            </a:r>
            <a:r>
              <a:rPr lang="en-US" sz="2400" b="1" dirty="0" smtClean="0"/>
              <a:t>are </a:t>
            </a:r>
            <a:r>
              <a:rPr lang="en-US" sz="2400" b="1" dirty="0" err="1" smtClean="0"/>
              <a:t>thermostable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Progress-Enzyme Testing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" y="849127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/>
              <a:t>Comparing cooked vs uncooked protein </a:t>
            </a:r>
          </a:p>
        </p:txBody>
      </p:sp>
    </p:spTree>
    <p:extLst>
      <p:ext uri="{BB962C8B-B14F-4D97-AF65-F5344CB8AC3E}">
        <p14:creationId xmlns:p14="http://schemas.microsoft.com/office/powerpoint/2010/main" xmlns="" val="12367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39</a:t>
            </a:fld>
            <a:endParaRPr lang="en-US" sz="2800" b="1" dirty="0"/>
          </a:p>
        </p:txBody>
      </p:sp>
      <p:pic>
        <p:nvPicPr>
          <p:cNvPr id="5" name="Picture 4" descr="C2900I_IVLR3M5Rzgwh9dRWOrNsatKQZ8pBfdILsOLLSxX54XyNH2CdDv1gx4P0d5mYhB3QsgMesfiWpsCnpCEB9wfOAE8OMKrsKVcYGQcwVgQinix8D49t0NSFrc6vjhQ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676857"/>
            <a:ext cx="4210507" cy="305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Ui9Ve_EJ9AE-Fb5HV32rh73myNW0bXBA6fGpXg0y8ZE8djAh_Rbpyk4w2Cp5x0CnY9GnBXtI7tkgsaJFfM2c-FXI4CLybZiBe1a4WZGQG94DQFq9QLU6bH6QpElZOdhnQ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657600"/>
            <a:ext cx="4210507" cy="299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772054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Seawater: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At 50nM, all 4 </a:t>
            </a:r>
            <a:r>
              <a:rPr lang="en-US" sz="2400" b="1" dirty="0" err="1" smtClean="0"/>
              <a:t>E.coli</a:t>
            </a:r>
            <a:r>
              <a:rPr lang="en-US" sz="2400" b="1" dirty="0" smtClean="0"/>
              <a:t> produced enzymes out-produced commercial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Increased template </a:t>
            </a:r>
            <a:r>
              <a:rPr lang="en-US" sz="2400" b="1" dirty="0" smtClean="0">
                <a:sym typeface="Wingdings" panose="05000000000000000000" pitchFamily="2" charset="2"/>
              </a:rPr>
              <a:t> increased detection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570591"/>
            <a:ext cx="3647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River water: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Increased detection vs. </a:t>
            </a:r>
            <a:r>
              <a:rPr lang="en-US" sz="2400" b="1" dirty="0" err="1" smtClean="0"/>
              <a:t>Nanopure</a:t>
            </a:r>
            <a:r>
              <a:rPr lang="en-US" sz="2400" b="1" dirty="0" smtClean="0"/>
              <a:t>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Detection decreased with increased template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Progress-Enzyme Testing</a:t>
            </a:r>
          </a:p>
        </p:txBody>
      </p:sp>
    </p:spTree>
    <p:extLst>
      <p:ext uri="{BB962C8B-B14F-4D97-AF65-F5344CB8AC3E}">
        <p14:creationId xmlns:p14="http://schemas.microsoft.com/office/powerpoint/2010/main" xmlns="" val="8556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33412" y="0"/>
            <a:ext cx="7467600" cy="916780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Introduction (cont.)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14300" y="5954183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6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Association of Nutrition and Food Service Professionals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http://www.anfponline.org/images/pie2_06_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30" y="916780"/>
            <a:ext cx="6354170" cy="502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40</a:t>
            </a:fld>
            <a:endParaRPr lang="en-US" sz="2800" b="1" dirty="0"/>
          </a:p>
        </p:txBody>
      </p:sp>
      <p:pic>
        <p:nvPicPr>
          <p:cNvPr id="7" name="Picture 6" descr="df0CFh5GY31a71Sg26nNoISOFe7eHWz2JjLlUfAOhVAN3RblR_XY_bnEgXs8KrJAPtOu0FUUGYPpxfKtCxhSIJahSUKoZTQpLbFg8Uz9w1APEfmgxIEdOI1LIYB5-r64w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7" y="1511832"/>
            <a:ext cx="4267200" cy="313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91037" y="1741489"/>
            <a:ext cx="3848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err="1" smtClean="0"/>
              <a:t>E.coli</a:t>
            </a:r>
            <a:r>
              <a:rPr lang="en-US" sz="2400" b="1" dirty="0" smtClean="0"/>
              <a:t> produced </a:t>
            </a:r>
            <a:r>
              <a:rPr lang="en-US" sz="2400" b="1" dirty="0"/>
              <a:t>original enzyme 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/>
              <a:t> more signal than commercial </a:t>
            </a:r>
            <a:r>
              <a:rPr lang="en-US" sz="2400" b="1" dirty="0"/>
              <a:t>enzyme in all types of water </a:t>
            </a:r>
            <a:r>
              <a:rPr lang="en-US" sz="2400" b="1" dirty="0" smtClean="0"/>
              <a:t>tested</a:t>
            </a:r>
          </a:p>
          <a:p>
            <a:endParaRPr lang="en-US" sz="24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Progress-Enzyme 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313" y="912286"/>
            <a:ext cx="8472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/>
              <a:t>Comparing </a:t>
            </a:r>
            <a:r>
              <a:rPr lang="en-US" sz="2800" b="1" u="sng" dirty="0" err="1" smtClean="0"/>
              <a:t>Nanowater</a:t>
            </a:r>
            <a:r>
              <a:rPr lang="en-US" sz="2800" b="1" u="sng" dirty="0" smtClean="0"/>
              <a:t>, Seawater &amp; River water</a:t>
            </a:r>
          </a:p>
        </p:txBody>
      </p:sp>
    </p:spTree>
    <p:extLst>
      <p:ext uri="{BB962C8B-B14F-4D97-AF65-F5344CB8AC3E}">
        <p14:creationId xmlns:p14="http://schemas.microsoft.com/office/powerpoint/2010/main" xmlns="" val="33628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41</a:t>
            </a:fld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8816" y="3822621"/>
            <a:ext cx="229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River water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8583" y="2910150"/>
            <a:ext cx="229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Seawater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800441" y="993266"/>
            <a:ext cx="3848103" cy="2608933"/>
            <a:chOff x="628650" y="1281244"/>
            <a:chExt cx="4924425" cy="32145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67" t="20375" r="23333" b="10007"/>
            <a:stretch/>
          </p:blipFill>
          <p:spPr>
            <a:xfrm>
              <a:off x="628650" y="1281244"/>
              <a:ext cx="4924425" cy="3214555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838200" y="1427184"/>
              <a:ext cx="3993357" cy="2880051"/>
              <a:chOff x="838200" y="1427184"/>
              <a:chExt cx="3993357" cy="2880051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838200" y="1446707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Buffer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52500" y="3979488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Commercial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1219200" y="1760319"/>
                <a:ext cx="3386136" cy="2277230"/>
                <a:chOff x="1219200" y="1760319"/>
                <a:chExt cx="3386136" cy="227723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1760319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1219200" y="2894053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2347910" y="1775024"/>
                  <a:ext cx="1128713" cy="1135281"/>
                  <a:chOff x="1219200" y="1760319"/>
                  <a:chExt cx="1143000" cy="1135281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2347912" y="2894232"/>
                  <a:ext cx="1128712" cy="1135281"/>
                  <a:chOff x="1219200" y="1760319"/>
                  <a:chExt cx="1143000" cy="1135281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3462336" y="1768534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3462336" y="2902268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1" name="TextBox 50"/>
              <p:cNvSpPr txBox="1"/>
              <p:nvPr/>
            </p:nvSpPr>
            <p:spPr>
              <a:xfrm>
                <a:off x="2043109" y="1429513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DN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153308" y="1427184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NN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057400" y="3999458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ND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155157" y="3969661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Original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804862" y="3736348"/>
            <a:ext cx="3877876" cy="2664403"/>
            <a:chOff x="600074" y="3346499"/>
            <a:chExt cx="4962525" cy="32829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548" t="25819" r="29033" b="12562"/>
            <a:stretch/>
          </p:blipFill>
          <p:spPr>
            <a:xfrm>
              <a:off x="600074" y="3346499"/>
              <a:ext cx="4962525" cy="3282901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38200" y="3452799"/>
              <a:ext cx="3993357" cy="2880051"/>
              <a:chOff x="838200" y="1427184"/>
              <a:chExt cx="3993357" cy="2880051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838200" y="1446707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Buffer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52500" y="3979488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Commercial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1219200" y="1760319"/>
                <a:ext cx="3386136" cy="2277230"/>
                <a:chOff x="1219200" y="1760319"/>
                <a:chExt cx="3386136" cy="2277230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219200" y="1760319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1219200" y="2894053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2347910" y="1775024"/>
                  <a:ext cx="1128713" cy="1135281"/>
                  <a:chOff x="1219200" y="1760319"/>
                  <a:chExt cx="1143000" cy="1135281"/>
                </a:xfrm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2347912" y="2894232"/>
                  <a:ext cx="1128712" cy="1135281"/>
                  <a:chOff x="1219200" y="1760319"/>
                  <a:chExt cx="1143000" cy="1135281"/>
                </a:xfrm>
              </p:grpSpPr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3462336" y="1768534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68"/>
                <p:cNvGrpSpPr/>
                <p:nvPr/>
              </p:nvGrpSpPr>
              <p:grpSpPr>
                <a:xfrm>
                  <a:off x="3462336" y="2902268"/>
                  <a:ext cx="1143000" cy="1135281"/>
                  <a:chOff x="1219200" y="1760319"/>
                  <a:chExt cx="1143000" cy="1135281"/>
                </a:xfrm>
              </p:grpSpPr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2362200" y="1760319"/>
                    <a:ext cx="0" cy="112820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flipH="1" flipV="1">
                    <a:off x="1219200" y="2888521"/>
                    <a:ext cx="1143000" cy="707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flipH="1">
                    <a:off x="1219200" y="1760319"/>
                    <a:ext cx="111442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1219200" y="1760319"/>
                    <a:ext cx="0" cy="113528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0" name="TextBox 59"/>
              <p:cNvSpPr txBox="1"/>
              <p:nvPr/>
            </p:nvSpPr>
            <p:spPr>
              <a:xfrm>
                <a:off x="2043109" y="1429513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DN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153308" y="1427184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NN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057400" y="3999458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ND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155157" y="3969661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Original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4812293" y="980683"/>
            <a:ext cx="3744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Visible fluorescence signals enzyme activity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Buffer = no glow</a:t>
            </a:r>
            <a:endParaRPr lang="en-US" sz="2400" b="1" dirty="0"/>
          </a:p>
        </p:txBody>
      </p:sp>
      <p:sp>
        <p:nvSpPr>
          <p:cNvPr id="98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Lab Progress-Enzyme Testing</a:t>
            </a:r>
          </a:p>
        </p:txBody>
      </p:sp>
    </p:spTree>
    <p:extLst>
      <p:ext uri="{BB962C8B-B14F-4D97-AF65-F5344CB8AC3E}">
        <p14:creationId xmlns:p14="http://schemas.microsoft.com/office/powerpoint/2010/main" xmlns="" val="32927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42</a:t>
            </a:fld>
            <a:endParaRPr lang="en-US" sz="28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152400" y="990600"/>
            <a:ext cx="784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F</a:t>
            </a:r>
            <a:r>
              <a:rPr lang="en-US" sz="3200" b="1" dirty="0" smtClean="0"/>
              <a:t>irst </a:t>
            </a:r>
            <a:r>
              <a:rPr lang="en-US" sz="3200" b="1" dirty="0"/>
              <a:t>reported production of functional, soluble DSN in </a:t>
            </a:r>
            <a:r>
              <a:rPr lang="en-US" sz="3200" b="1" i="1" dirty="0"/>
              <a:t>E. </a:t>
            </a:r>
            <a:r>
              <a:rPr lang="en-US" sz="3200" b="1" i="1" dirty="0" smtClean="0"/>
              <a:t>coli</a:t>
            </a:r>
          </a:p>
          <a:p>
            <a:endParaRPr lang="en-US" sz="3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/>
              <a:t>All </a:t>
            </a:r>
            <a:r>
              <a:rPr lang="en-US" sz="3200" b="1" dirty="0"/>
              <a:t>DSN mutants produced, DN, ND, </a:t>
            </a:r>
            <a:r>
              <a:rPr lang="en-US" sz="3200" b="1" dirty="0" smtClean="0"/>
              <a:t>&amp; </a:t>
            </a:r>
            <a:r>
              <a:rPr lang="en-US" sz="3200" b="1" dirty="0"/>
              <a:t>NN, were found to be </a:t>
            </a:r>
            <a:r>
              <a:rPr lang="en-US" sz="3200" b="1" dirty="0" err="1"/>
              <a:t>thermostable</a:t>
            </a:r>
            <a:r>
              <a:rPr lang="en-US" sz="3200" b="1" dirty="0"/>
              <a:t> with functionality at 60</a:t>
            </a:r>
            <a:r>
              <a:rPr lang="en-US" sz="3200" b="1" baseline="30000" dirty="0"/>
              <a:t>o</a:t>
            </a:r>
            <a:r>
              <a:rPr lang="en-US" sz="3200" b="1" dirty="0"/>
              <a:t>C and limited functionality at 37</a:t>
            </a:r>
            <a:r>
              <a:rPr lang="en-US" sz="3200" b="1" baseline="30000" dirty="0"/>
              <a:t>o</a:t>
            </a:r>
            <a:r>
              <a:rPr lang="en-US" sz="3200" b="1" dirty="0"/>
              <a:t>C.  </a:t>
            </a:r>
            <a:endParaRPr lang="en-US" sz="3200" b="1" dirty="0" smtClean="0"/>
          </a:p>
          <a:p>
            <a:endParaRPr lang="en-US" sz="3200" b="1" dirty="0"/>
          </a:p>
        </p:txBody>
      </p:sp>
      <p:sp>
        <p:nvSpPr>
          <p:cNvPr id="97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Conclusions Drawn</a:t>
            </a:r>
          </a:p>
        </p:txBody>
      </p:sp>
    </p:spTree>
    <p:extLst>
      <p:ext uri="{BB962C8B-B14F-4D97-AF65-F5344CB8AC3E}">
        <p14:creationId xmlns:p14="http://schemas.microsoft.com/office/powerpoint/2010/main" xmlns="" val="2077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0"/>
            <a:ext cx="1447800" cy="476250"/>
          </a:xfrm>
        </p:spPr>
        <p:txBody>
          <a:bodyPr/>
          <a:lstStyle/>
          <a:p>
            <a:fld id="{13640166-1684-46DF-AEFA-6A3D22AD79E2}" type="slidenum">
              <a:rPr lang="en-US" sz="2800" b="1" smtClean="0"/>
              <a:pPr/>
              <a:t>43</a:t>
            </a:fld>
            <a:endParaRPr lang="en-US" sz="28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152400" y="757766"/>
            <a:ext cx="784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The </a:t>
            </a:r>
            <a:r>
              <a:rPr lang="en-US" sz="2800" b="1" dirty="0"/>
              <a:t>ND mutant was found to be the best performing mutant, in some cases producing more fluorescent signal than the commercial enzyme.  </a:t>
            </a:r>
            <a:endParaRPr lang="en-US" sz="2800" b="1" dirty="0" smtClean="0"/>
          </a:p>
          <a:p>
            <a:endParaRPr lang="en-US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Finally</a:t>
            </a:r>
            <a:r>
              <a:rPr lang="en-US" sz="2800" b="1" dirty="0"/>
              <a:t>, the enzymes produced in this study were active on templates longer than 20 nucleotides, increasing the effective substrate range of native DSN.  </a:t>
            </a:r>
          </a:p>
          <a:p>
            <a:endParaRPr lang="en-US" sz="2400" b="1" dirty="0"/>
          </a:p>
        </p:txBody>
      </p:sp>
      <p:sp>
        <p:nvSpPr>
          <p:cNvPr id="97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Conclusions Drawn</a:t>
            </a:r>
          </a:p>
        </p:txBody>
      </p:sp>
    </p:spTree>
    <p:extLst>
      <p:ext uri="{BB962C8B-B14F-4D97-AF65-F5344CB8AC3E}">
        <p14:creationId xmlns:p14="http://schemas.microsoft.com/office/powerpoint/2010/main" xmlns="" val="30690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04800" y="772054"/>
            <a:ext cx="8001000" cy="3795183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Big Idea:  </a:t>
            </a:r>
            <a:r>
              <a:rPr lang="en-US" sz="3600" dirty="0" smtClean="0"/>
              <a:t>Safe, drinkable water </a:t>
            </a:r>
          </a:p>
          <a:p>
            <a:pPr eaLnBrk="1" hangingPunct="1"/>
            <a:r>
              <a:rPr lang="en-US" sz="3600" b="1" dirty="0" smtClean="0"/>
              <a:t>Hook</a:t>
            </a:r>
          </a:p>
          <a:p>
            <a:pPr lvl="1" eaLnBrk="1" hangingPunct="1"/>
            <a:r>
              <a:rPr lang="en-US" sz="3000" dirty="0"/>
              <a:t>World Vision </a:t>
            </a:r>
            <a:r>
              <a:rPr lang="en-US" sz="3000" dirty="0" smtClean="0"/>
              <a:t>water: </a:t>
            </a:r>
            <a:r>
              <a:rPr lang="en-US" sz="3000" dirty="0"/>
              <a:t>Meet Violet and the other children of the Zambia </a:t>
            </a:r>
            <a:r>
              <a:rPr lang="en-US" sz="3000" dirty="0" smtClean="0"/>
              <a:t>Project</a:t>
            </a:r>
          </a:p>
          <a:p>
            <a:pPr lvl="1" eaLnBrk="1" hangingPunct="1"/>
            <a:r>
              <a:rPr lang="en-US" sz="3000" dirty="0" smtClean="0"/>
              <a:t>West Virginia chemical spill, Jan.,2014</a:t>
            </a:r>
          </a:p>
          <a:p>
            <a:pPr lvl="2" eaLnBrk="1" hangingPunct="1"/>
            <a:r>
              <a:rPr lang="en-US" sz="3000" dirty="0" smtClean="0"/>
              <a:t>300,000 residents without safe water for several days</a:t>
            </a:r>
          </a:p>
          <a:p>
            <a:pPr marL="457200" lvl="1" indent="0" eaLnBrk="1" hangingPunct="1">
              <a:buNone/>
            </a:pPr>
            <a:endParaRPr lang="en-US" sz="3200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44</a:t>
            </a:fld>
            <a:endParaRPr lang="en-US"/>
          </a:p>
        </p:txBody>
      </p:sp>
      <p:pic>
        <p:nvPicPr>
          <p:cNvPr id="1026" name="Picture 2" descr="http://www.theavenews.com/wp-content/uploads/2014/04/World-Vision-The-Zambia-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19637"/>
            <a:ext cx="385092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Plan—Carlson</a:t>
            </a:r>
          </a:p>
        </p:txBody>
      </p:sp>
      <p:pic>
        <p:nvPicPr>
          <p:cNvPr id="2" name="Picture 2" descr="http://www.jeffspevak.com/wp-content/uploads/2014/02/chem-spill-ma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1" r="6800"/>
          <a:stretch/>
        </p:blipFill>
        <p:spPr bwMode="auto">
          <a:xfrm>
            <a:off x="152400" y="4724400"/>
            <a:ext cx="2743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35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06" y="1066800"/>
            <a:ext cx="8046493" cy="4648200"/>
          </a:xfrm>
        </p:spPr>
        <p:txBody>
          <a:bodyPr/>
          <a:lstStyle/>
          <a:p>
            <a:pPr eaLnBrk="1" hangingPunct="1"/>
            <a:r>
              <a:rPr lang="en-US" b="1" dirty="0" smtClean="0"/>
              <a:t>Justification</a:t>
            </a:r>
          </a:p>
          <a:p>
            <a:pPr lvl="1" eaLnBrk="1" hangingPunct="1"/>
            <a:r>
              <a:rPr lang="en-US" sz="3200" dirty="0" smtClean="0"/>
              <a:t>Past </a:t>
            </a:r>
            <a:r>
              <a:rPr lang="en-US" sz="3200" dirty="0"/>
              <a:t>test scores and writing samples have shown that students struggle with the chemistry of life, including </a:t>
            </a:r>
            <a:r>
              <a:rPr lang="en-US" sz="3200" dirty="0" smtClean="0"/>
              <a:t>water, bonding, </a:t>
            </a:r>
            <a:r>
              <a:rPr lang="en-US" sz="3200" dirty="0"/>
              <a:t>ions, </a:t>
            </a:r>
            <a:r>
              <a:rPr lang="en-US" sz="3200" dirty="0" smtClean="0"/>
              <a:t>proteins/enzymes, etc.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Plan—Carlson (cont.) </a:t>
            </a:r>
          </a:p>
        </p:txBody>
      </p:sp>
    </p:spTree>
    <p:extLst>
      <p:ext uri="{BB962C8B-B14F-4D97-AF65-F5344CB8AC3E}">
        <p14:creationId xmlns:p14="http://schemas.microsoft.com/office/powerpoint/2010/main" xmlns="" val="1131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06" y="1066800"/>
            <a:ext cx="8122694" cy="4648200"/>
          </a:xfrm>
        </p:spPr>
        <p:txBody>
          <a:bodyPr/>
          <a:lstStyle/>
          <a:p>
            <a:pPr eaLnBrk="1" hangingPunct="1"/>
            <a:r>
              <a:rPr lang="en-US" b="1" dirty="0"/>
              <a:t>Challenge</a:t>
            </a:r>
          </a:p>
          <a:p>
            <a:pPr lvl="1"/>
            <a:r>
              <a:rPr lang="en-US" sz="3200" dirty="0"/>
              <a:t>Design a self-contained, handheld water purification process  that uses 3 filtration materials, to clean 500 ml of river water, contaminated with a harmless bacteria, within 5 minutes</a:t>
            </a:r>
            <a:r>
              <a:rPr lang="en-US" sz="2400" dirty="0"/>
              <a:t> </a:t>
            </a:r>
            <a:r>
              <a:rPr lang="en-US" sz="3200" dirty="0" smtClean="0"/>
              <a:t> </a:t>
            </a:r>
          </a:p>
          <a:p>
            <a:pPr lvl="1"/>
            <a:r>
              <a:rPr lang="en-US" sz="3200" dirty="0" smtClean="0"/>
              <a:t>The </a:t>
            </a:r>
            <a:r>
              <a:rPr lang="en-US" sz="3200" dirty="0"/>
              <a:t>filter should remove color, odor and biotic and abiotic particles from the water.  pH should be increased to 7-8.  </a:t>
            </a:r>
            <a:r>
              <a:rPr lang="en-US" sz="2000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Plan—Carlson (cont.) </a:t>
            </a:r>
          </a:p>
        </p:txBody>
      </p:sp>
    </p:spTree>
    <p:extLst>
      <p:ext uri="{BB962C8B-B14F-4D97-AF65-F5344CB8AC3E}">
        <p14:creationId xmlns:p14="http://schemas.microsoft.com/office/powerpoint/2010/main" xmlns="" val="19544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781579"/>
            <a:ext cx="80010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Lesson 1</a:t>
            </a:r>
            <a:endParaRPr lang="en-US" sz="3600" b="1" dirty="0" smtClean="0"/>
          </a:p>
          <a:p>
            <a:r>
              <a:rPr lang="en-US" dirty="0" smtClean="0"/>
              <a:t>Activity 1: The Big Idea, Essential ?s</a:t>
            </a:r>
          </a:p>
          <a:p>
            <a:r>
              <a:rPr lang="en-US" dirty="0" smtClean="0"/>
              <a:t>Activity 2: Investigate Properties of Water</a:t>
            </a:r>
          </a:p>
          <a:p>
            <a:r>
              <a:rPr lang="en-US" sz="3600" b="1" dirty="0" smtClean="0"/>
              <a:t>Lesson 2</a:t>
            </a:r>
          </a:p>
          <a:p>
            <a:r>
              <a:rPr lang="en-US" dirty="0"/>
              <a:t>Activity 3: </a:t>
            </a:r>
            <a:r>
              <a:rPr lang="en-US" dirty="0" smtClean="0"/>
              <a:t>Test different filter materials’ ability to clean water (EDP)</a:t>
            </a:r>
            <a:endParaRPr lang="en-US" dirty="0"/>
          </a:p>
          <a:p>
            <a:r>
              <a:rPr lang="en-US" dirty="0"/>
              <a:t>Activity 4: </a:t>
            </a:r>
            <a:r>
              <a:rPr lang="en-US" dirty="0" smtClean="0"/>
              <a:t>Challenge: Design a water filter (EDP &amp; CBL)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Plan—Carlson (cont.) </a:t>
            </a:r>
          </a:p>
        </p:txBody>
      </p:sp>
    </p:spTree>
    <p:extLst>
      <p:ext uri="{BB962C8B-B14F-4D97-AF65-F5344CB8AC3E}">
        <p14:creationId xmlns:p14="http://schemas.microsoft.com/office/powerpoint/2010/main" xmlns="" val="37656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04800" y="1234546"/>
            <a:ext cx="7467600" cy="3551237"/>
          </a:xfrm>
        </p:spPr>
        <p:txBody>
          <a:bodyPr/>
          <a:lstStyle/>
          <a:p>
            <a:r>
              <a:rPr lang="en-US" sz="3000" b="1" dirty="0"/>
              <a:t>Unit Title</a:t>
            </a:r>
            <a:r>
              <a:rPr lang="en-US" sz="3000" dirty="0"/>
              <a:t>: </a:t>
            </a:r>
            <a:r>
              <a:rPr lang="en-US" sz="3000" dirty="0" smtClean="0"/>
              <a:t>The Biology of </a:t>
            </a:r>
            <a:r>
              <a:rPr lang="en-US" sz="3000" dirty="0"/>
              <a:t>School </a:t>
            </a:r>
            <a:r>
              <a:rPr lang="en-US" sz="3000" dirty="0" smtClean="0"/>
              <a:t>Attendance  </a:t>
            </a:r>
          </a:p>
          <a:p>
            <a:r>
              <a:rPr lang="en-US" sz="3000" b="1" dirty="0" smtClean="0"/>
              <a:t>Big </a:t>
            </a:r>
            <a:r>
              <a:rPr lang="en-US" sz="3000" b="1" dirty="0"/>
              <a:t>Idea</a:t>
            </a:r>
            <a:r>
              <a:rPr lang="en-US" sz="3000" dirty="0"/>
              <a:t>: </a:t>
            </a:r>
            <a:r>
              <a:rPr lang="en-US" sz="3000" dirty="0" smtClean="0"/>
              <a:t>Life! It’s Complicated.</a:t>
            </a:r>
          </a:p>
          <a:p>
            <a:r>
              <a:rPr lang="en-US" sz="3000" b="1" dirty="0" smtClean="0"/>
              <a:t>Essential </a:t>
            </a:r>
            <a:r>
              <a:rPr lang="en-US" sz="3000" b="1" dirty="0"/>
              <a:t>Question</a:t>
            </a:r>
            <a:r>
              <a:rPr lang="en-US" sz="3000" dirty="0"/>
              <a:t>: Are students sick of school or is school making students </a:t>
            </a:r>
            <a:r>
              <a:rPr lang="en-US" sz="3000" dirty="0" smtClean="0"/>
              <a:t>sick?  How </a:t>
            </a:r>
            <a:r>
              <a:rPr lang="en-US" sz="3000" dirty="0"/>
              <a:t>can we improve school attendance by preventing the spread of illness among students?</a:t>
            </a:r>
          </a:p>
          <a:p>
            <a:pPr eaLnBrk="1" hangingPunct="1"/>
            <a:endParaRPr lang="en-US" sz="3000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48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Plan—Ruder </a:t>
            </a:r>
          </a:p>
        </p:txBody>
      </p:sp>
    </p:spTree>
    <p:extLst>
      <p:ext uri="{BB962C8B-B14F-4D97-AF65-F5344CB8AC3E}">
        <p14:creationId xmlns:p14="http://schemas.microsoft.com/office/powerpoint/2010/main" xmlns="" val="1995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95300" y="762529"/>
            <a:ext cx="7848600" cy="3551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Justification</a:t>
            </a:r>
          </a:p>
          <a:p>
            <a:r>
              <a:rPr lang="en-US" dirty="0" smtClean="0"/>
              <a:t> </a:t>
            </a:r>
            <a:r>
              <a:rPr lang="en-US" sz="2800" dirty="0" smtClean="0"/>
              <a:t>Data indicates students </a:t>
            </a:r>
            <a:r>
              <a:rPr lang="en-US" sz="2800" dirty="0"/>
              <a:t>struggle </a:t>
            </a:r>
            <a:r>
              <a:rPr lang="en-US" sz="2800" dirty="0" smtClean="0"/>
              <a:t>with: biotic </a:t>
            </a:r>
            <a:r>
              <a:rPr lang="en-US" sz="2800" dirty="0"/>
              <a:t>vs. abiotic factors, and homeostasis, especially the importance of water. </a:t>
            </a:r>
            <a:endParaRPr lang="en-US" sz="2800" dirty="0" smtClean="0"/>
          </a:p>
          <a:p>
            <a:pPr marL="0" indent="0">
              <a:buNone/>
            </a:pPr>
            <a:r>
              <a:rPr lang="en-US" b="1" dirty="0"/>
              <a:t>Challenge</a:t>
            </a:r>
            <a:r>
              <a:rPr lang="en-US" dirty="0"/>
              <a:t>:  </a:t>
            </a:r>
            <a:endParaRPr lang="en-US" dirty="0" smtClean="0"/>
          </a:p>
          <a:p>
            <a:r>
              <a:rPr lang="en-US" sz="2800" dirty="0" smtClean="0"/>
              <a:t>Design </a:t>
            </a:r>
            <a:r>
              <a:rPr lang="en-US" sz="2800" dirty="0"/>
              <a:t>a comprehensive method for reducing the spread of bacteria and viruses on school grounds.</a:t>
            </a:r>
          </a:p>
          <a:p>
            <a:pPr marL="0" indent="0">
              <a:buNone/>
            </a:pPr>
            <a:endParaRPr lang="en-US" sz="2800" dirty="0"/>
          </a:p>
          <a:p>
            <a:pPr eaLnBrk="1" hangingPunct="1"/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309003"/>
            <a:ext cx="3276600" cy="246051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Plan—Ruder (cont.) </a:t>
            </a:r>
          </a:p>
        </p:txBody>
      </p:sp>
    </p:spTree>
    <p:extLst>
      <p:ext uri="{BB962C8B-B14F-4D97-AF65-F5344CB8AC3E}">
        <p14:creationId xmlns:p14="http://schemas.microsoft.com/office/powerpoint/2010/main" xmlns="" val="2512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590550" y="0"/>
            <a:ext cx="7467600" cy="8482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Introduction </a:t>
            </a:r>
            <a:r>
              <a:rPr lang="en-US" sz="4000" b="1" dirty="0">
                <a:solidFill>
                  <a:srgbClr val="FF0000"/>
                </a:solidFill>
              </a:rPr>
              <a:t>(cont.)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5</a:t>
            </a:fld>
            <a:endParaRPr lang="en-US"/>
          </a:p>
        </p:txBody>
      </p:sp>
      <p:pic>
        <p:nvPicPr>
          <p:cNvPr id="2052" name="Picture 4" descr="https://lh6.googleusercontent.com/-Mw8kqOQ5Oi6Dbcd9ahfw__2CJguFWsOL7eax-Rgb8R9zwalgLH3iq1NEah1LpEJtyduVT10Ma6RZAXrXyDTVGFemlJKOPGiaPVVhkjhEN8_8tKblRUpD6bvaaTEVrTuhzZ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0302"/>
            <a:ext cx="6981825" cy="54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64744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36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http://www.cruiselawnews.com/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357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07" y="1066800"/>
            <a:ext cx="7848600" cy="7391400"/>
          </a:xfrm>
        </p:spPr>
        <p:txBody>
          <a:bodyPr/>
          <a:lstStyle/>
          <a:p>
            <a:pPr marL="0" indent="0">
              <a:buNone/>
            </a:pPr>
            <a:r>
              <a:rPr lang="en-US" sz="4000" u="sng" dirty="0" smtClean="0"/>
              <a:t>Activity 1</a:t>
            </a:r>
          </a:p>
          <a:p>
            <a:r>
              <a:rPr lang="en-US" dirty="0" smtClean="0"/>
              <a:t>Day 1:  Hook, Essential Questions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Day 2:  Challenge, Hand Sanitizer vs. Hand Washing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Day 3: Data analysis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- Attendance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- Personal Hygiene Survey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48050"/>
            <a:ext cx="2971800" cy="22288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Plan—Ruder: Lesson 1</a:t>
            </a:r>
          </a:p>
        </p:txBody>
      </p:sp>
    </p:spTree>
    <p:extLst>
      <p:ext uri="{BB962C8B-B14F-4D97-AF65-F5344CB8AC3E}">
        <p14:creationId xmlns:p14="http://schemas.microsoft.com/office/powerpoint/2010/main" xmlns="" val="18773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769403"/>
            <a:ext cx="7848600" cy="1143000"/>
          </a:xfrm>
        </p:spPr>
        <p:txBody>
          <a:bodyPr/>
          <a:lstStyle/>
          <a:p>
            <a:pPr algn="l"/>
            <a:r>
              <a:rPr lang="en-US" u="sng" dirty="0" smtClean="0"/>
              <a:t>Activity 2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Day 4: Properties of Water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Day 5: </a:t>
            </a:r>
            <a:r>
              <a:rPr lang="en-US" dirty="0" err="1" smtClean="0"/>
              <a:t>Glo</a:t>
            </a:r>
            <a:r>
              <a:rPr lang="en-US" dirty="0" smtClean="0"/>
              <a:t> germ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Day 6: Share solutions/feedback</a:t>
            </a:r>
          </a:p>
          <a:p>
            <a:r>
              <a:rPr lang="en-US" dirty="0" smtClean="0"/>
              <a:t>Day 7: Redesign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573971"/>
            <a:ext cx="2667000" cy="17747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Plan—Ruder: Lesson 1</a:t>
            </a:r>
          </a:p>
        </p:txBody>
      </p:sp>
    </p:spTree>
    <p:extLst>
      <p:ext uri="{BB962C8B-B14F-4D97-AF65-F5344CB8AC3E}">
        <p14:creationId xmlns:p14="http://schemas.microsoft.com/office/powerpoint/2010/main" xmlns="" val="1374763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2163"/>
            <a:ext cx="7848600" cy="1143000"/>
          </a:xfrm>
        </p:spPr>
        <p:txBody>
          <a:bodyPr/>
          <a:lstStyle/>
          <a:p>
            <a:pPr algn="l"/>
            <a:r>
              <a:rPr lang="en-US" u="sng" dirty="0" smtClean="0"/>
              <a:t>Activity 3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Day 8: Research Characteristics of Life</a:t>
            </a:r>
          </a:p>
          <a:p>
            <a:r>
              <a:rPr lang="en-US" dirty="0" smtClean="0"/>
              <a:t>Day 9: Research cont.</a:t>
            </a:r>
          </a:p>
          <a:p>
            <a:r>
              <a:rPr lang="en-US" dirty="0" smtClean="0"/>
              <a:t>Day 10: Share research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771900"/>
            <a:ext cx="2971800" cy="2971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Plan—Ruder: Lesson 2</a:t>
            </a:r>
          </a:p>
        </p:txBody>
      </p:sp>
    </p:spTree>
    <p:extLst>
      <p:ext uri="{BB962C8B-B14F-4D97-AF65-F5344CB8AC3E}">
        <p14:creationId xmlns:p14="http://schemas.microsoft.com/office/powerpoint/2010/main" xmlns="" val="726046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2239"/>
            <a:ext cx="7848600" cy="1143000"/>
          </a:xfrm>
        </p:spPr>
        <p:txBody>
          <a:bodyPr/>
          <a:lstStyle/>
          <a:p>
            <a:pPr algn="l"/>
            <a:r>
              <a:rPr lang="en-US" u="sng" dirty="0" smtClean="0"/>
              <a:t>Activity 4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7848600" cy="3551237"/>
          </a:xfrm>
        </p:spPr>
        <p:txBody>
          <a:bodyPr/>
          <a:lstStyle/>
          <a:p>
            <a:r>
              <a:rPr lang="en-US" dirty="0" smtClean="0"/>
              <a:t>Day 11: Survey School Grounds</a:t>
            </a:r>
          </a:p>
          <a:p>
            <a:r>
              <a:rPr lang="en-US" dirty="0" smtClean="0"/>
              <a:t>Day 12: Select Facility redesign</a:t>
            </a:r>
          </a:p>
          <a:p>
            <a:r>
              <a:rPr lang="en-US" dirty="0" smtClean="0"/>
              <a:t>Day 13: Share solutions/feedback</a:t>
            </a:r>
          </a:p>
          <a:p>
            <a:r>
              <a:rPr lang="en-US" dirty="0" smtClean="0"/>
              <a:t>Day 14: Redesign, Final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166-1684-46DF-AEFA-6A3D22AD79E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4038600"/>
            <a:ext cx="3390900" cy="271272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0"/>
            <a:ext cx="8000999" cy="7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b="1" kern="0" dirty="0" smtClean="0">
                <a:solidFill>
                  <a:srgbClr val="FF0000"/>
                </a:solidFill>
              </a:rPr>
              <a:t>Unit Plan—Ruder: Lesson 2</a:t>
            </a:r>
          </a:p>
        </p:txBody>
      </p:sp>
    </p:spTree>
    <p:extLst>
      <p:ext uri="{BB962C8B-B14F-4D97-AF65-F5344CB8AC3E}">
        <p14:creationId xmlns:p14="http://schemas.microsoft.com/office/powerpoint/2010/main" xmlns="" val="227219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533400" y="66146"/>
            <a:ext cx="7467600" cy="1168400"/>
          </a:xfrm>
        </p:spPr>
        <p:txBody>
          <a:bodyPr/>
          <a:lstStyle/>
          <a:p>
            <a:pPr algn="l" eaLnBrk="1" hangingPunct="1"/>
            <a:r>
              <a:rPr lang="en-US" b="1" dirty="0" smtClean="0"/>
              <a:t>Acknowledgements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3551237"/>
          </a:xfrm>
        </p:spPr>
        <p:txBody>
          <a:bodyPr/>
          <a:lstStyle/>
          <a:p>
            <a:r>
              <a:rPr lang="en-US" dirty="0"/>
              <a:t>RET is funded by the National Science Foundation, Grant ID # EEC-1404766. </a:t>
            </a:r>
            <a:r>
              <a:rPr lang="en-US" dirty="0" smtClean="0"/>
              <a:t>Any </a:t>
            </a:r>
            <a:r>
              <a:rPr lang="en-US" dirty="0"/>
              <a:t>opinions, findings, and </a:t>
            </a:r>
            <a:r>
              <a:rPr lang="en-US" dirty="0" smtClean="0"/>
              <a:t>conclusions </a:t>
            </a:r>
            <a:r>
              <a:rPr lang="en-US" dirty="0"/>
              <a:t>or recommendations expressed in this material are those of the authors and do not necessarily reflect the views of the National Science Foundation.</a:t>
            </a: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52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533400" y="66146"/>
            <a:ext cx="7467600" cy="1168400"/>
          </a:xfrm>
        </p:spPr>
        <p:txBody>
          <a:bodyPr/>
          <a:lstStyle/>
          <a:p>
            <a:pPr algn="l" eaLnBrk="1" hangingPunct="1"/>
            <a:r>
              <a:rPr lang="en-US" b="1" dirty="0" smtClean="0"/>
              <a:t>References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3551237"/>
          </a:xfrm>
        </p:spPr>
        <p:txBody>
          <a:bodyPr/>
          <a:lstStyle/>
          <a:p>
            <a:r>
              <a:rPr lang="en-US" sz="1500" u="sng" dirty="0">
                <a:hlinkClick r:id="rId2"/>
              </a:rPr>
              <a:t>http://www.cdc.gov/norovirus/lab-testing/diagnostic.html</a:t>
            </a:r>
            <a:endParaRPr lang="en-US" sz="1500" dirty="0"/>
          </a:p>
          <a:p>
            <a:r>
              <a:rPr lang="en-US" sz="1500" dirty="0" err="1"/>
              <a:t>Farkas,T</a:t>
            </a:r>
            <a:r>
              <a:rPr lang="en-US" sz="1500" dirty="0"/>
              <a:t>., </a:t>
            </a:r>
            <a:r>
              <a:rPr lang="en-US" sz="1500" dirty="0" err="1"/>
              <a:t>Tan,M.,and</a:t>
            </a:r>
            <a:r>
              <a:rPr lang="en-US" sz="1500" dirty="0"/>
              <a:t> </a:t>
            </a:r>
            <a:r>
              <a:rPr lang="en-US" sz="1500" dirty="0" err="1"/>
              <a:t>Jiang,X</a:t>
            </a:r>
            <a:r>
              <a:rPr lang="en-US" sz="1500" dirty="0"/>
              <a:t>. (2008). “Norovirus </a:t>
            </a:r>
            <a:r>
              <a:rPr lang="en-US" sz="1500" dirty="0" smtClean="0"/>
              <a:t>gastroenteritis</a:t>
            </a:r>
            <a:r>
              <a:rPr lang="en-US" sz="1500" dirty="0"/>
              <a:t>.” </a:t>
            </a:r>
            <a:r>
              <a:rPr lang="en-US" sz="1500" i="1" dirty="0"/>
              <a:t>Emerging Infections 8</a:t>
            </a:r>
            <a:r>
              <a:rPr lang="en-US" sz="1500" dirty="0"/>
              <a:t>, ASM Press, Washington, D.C., 39-52</a:t>
            </a:r>
          </a:p>
          <a:p>
            <a:r>
              <a:rPr lang="en-US" sz="1500" dirty="0" err="1"/>
              <a:t>Jafar</a:t>
            </a:r>
            <a:r>
              <a:rPr lang="en-US" sz="1500" dirty="0"/>
              <a:t> </a:t>
            </a:r>
            <a:r>
              <a:rPr lang="en-US" sz="1500" dirty="0" err="1"/>
              <a:t>Mazumder</a:t>
            </a:r>
            <a:r>
              <a:rPr lang="en-US" sz="1500" dirty="0"/>
              <a:t>, M.A., and Al-</a:t>
            </a:r>
            <a:r>
              <a:rPr lang="en-US" sz="1500" dirty="0" err="1"/>
              <a:t>Ahmed,A</a:t>
            </a:r>
            <a:r>
              <a:rPr lang="en-US" sz="1500" dirty="0"/>
              <a:t>.,(2013) “Advances in </a:t>
            </a:r>
            <a:r>
              <a:rPr lang="en-US" sz="1500" dirty="0" smtClean="0"/>
              <a:t>molecular </a:t>
            </a:r>
            <a:r>
              <a:rPr lang="en-US" sz="1500" dirty="0"/>
              <a:t>t</a:t>
            </a:r>
            <a:r>
              <a:rPr lang="en-US" sz="1500" dirty="0" smtClean="0"/>
              <a:t>echnologies </a:t>
            </a:r>
            <a:r>
              <a:rPr lang="en-US" sz="1500" dirty="0"/>
              <a:t>and </a:t>
            </a:r>
            <a:r>
              <a:rPr lang="en-US" sz="1500" dirty="0" smtClean="0"/>
              <a:t>platforms </a:t>
            </a:r>
            <a:r>
              <a:rPr lang="en-US" sz="1500" dirty="0"/>
              <a:t>for the </a:t>
            </a:r>
            <a:r>
              <a:rPr lang="en-US" sz="1500" dirty="0" smtClean="0"/>
              <a:t>diagnosis </a:t>
            </a:r>
            <a:r>
              <a:rPr lang="en-US" sz="1500" dirty="0"/>
              <a:t>of </a:t>
            </a:r>
            <a:r>
              <a:rPr lang="en-US" sz="1500" dirty="0" smtClean="0"/>
              <a:t>infectious </a:t>
            </a:r>
            <a:r>
              <a:rPr lang="en-US" sz="1500" dirty="0"/>
              <a:t>d</a:t>
            </a:r>
            <a:r>
              <a:rPr lang="en-US" sz="1500" dirty="0" smtClean="0"/>
              <a:t>iseases</a:t>
            </a:r>
            <a:r>
              <a:rPr lang="en-US" sz="1500" dirty="0"/>
              <a:t>.” </a:t>
            </a:r>
            <a:r>
              <a:rPr lang="en-US" sz="1500" i="1" dirty="0"/>
              <a:t>Advanced Materials Research</a:t>
            </a:r>
            <a:r>
              <a:rPr lang="en-US" sz="1500" dirty="0"/>
              <a:t>.810, 77-125.</a:t>
            </a:r>
          </a:p>
          <a:p>
            <a:r>
              <a:rPr lang="en-US" sz="1500" dirty="0"/>
              <a:t>Wang, J., Xu, Z., </a:t>
            </a:r>
            <a:r>
              <a:rPr lang="en-US" sz="1500" dirty="0" err="1"/>
              <a:t>Niu</a:t>
            </a:r>
            <a:r>
              <a:rPr lang="en-US" sz="1500" dirty="0"/>
              <a:t>, P., Zhang, C., and Zhang, J. (2014) “A </a:t>
            </a:r>
            <a:r>
              <a:rPr lang="en-US" sz="1500" dirty="0" smtClean="0"/>
              <a:t>two-tube </a:t>
            </a:r>
            <a:r>
              <a:rPr lang="en-US" sz="1500" dirty="0"/>
              <a:t>m</a:t>
            </a:r>
            <a:r>
              <a:rPr lang="en-US" sz="1500" dirty="0" smtClean="0"/>
              <a:t>ultiplex </a:t>
            </a:r>
            <a:r>
              <a:rPr lang="en-US" sz="1500" dirty="0"/>
              <a:t>r</a:t>
            </a:r>
            <a:r>
              <a:rPr lang="en-US" sz="1500" dirty="0" smtClean="0"/>
              <a:t>everse </a:t>
            </a:r>
            <a:r>
              <a:rPr lang="en-US" sz="1500" dirty="0"/>
              <a:t>t</a:t>
            </a:r>
            <a:r>
              <a:rPr lang="en-US" sz="1500" dirty="0" smtClean="0"/>
              <a:t>ranscription </a:t>
            </a:r>
            <a:r>
              <a:rPr lang="en-US" sz="1500" dirty="0"/>
              <a:t>PCR </a:t>
            </a:r>
            <a:r>
              <a:rPr lang="en-US" sz="1500" dirty="0" smtClean="0"/>
              <a:t>assay </a:t>
            </a:r>
            <a:r>
              <a:rPr lang="en-US" sz="1500" dirty="0"/>
              <a:t>for </a:t>
            </a:r>
            <a:r>
              <a:rPr lang="en-US" sz="1500" dirty="0" smtClean="0"/>
              <a:t>simultaneous </a:t>
            </a:r>
            <a:r>
              <a:rPr lang="en-US" sz="1500" dirty="0"/>
              <a:t>d</a:t>
            </a:r>
            <a:r>
              <a:rPr lang="en-US" sz="1500" dirty="0" smtClean="0"/>
              <a:t>etection </a:t>
            </a:r>
            <a:r>
              <a:rPr lang="en-US" sz="1500" dirty="0"/>
              <a:t>of </a:t>
            </a:r>
            <a:r>
              <a:rPr lang="en-US" sz="1500" dirty="0" smtClean="0"/>
              <a:t>viral </a:t>
            </a:r>
            <a:r>
              <a:rPr lang="en-US" sz="1500" dirty="0"/>
              <a:t>and </a:t>
            </a:r>
            <a:r>
              <a:rPr lang="en-US" sz="1500" dirty="0" smtClean="0"/>
              <a:t>bacterial </a:t>
            </a:r>
            <a:r>
              <a:rPr lang="en-US" sz="1500" dirty="0"/>
              <a:t>p</a:t>
            </a:r>
            <a:r>
              <a:rPr lang="en-US" sz="1500" dirty="0" smtClean="0"/>
              <a:t>athogens </a:t>
            </a:r>
            <a:r>
              <a:rPr lang="en-US" sz="1500" dirty="0"/>
              <a:t>of </a:t>
            </a:r>
            <a:r>
              <a:rPr lang="en-US" sz="1500" dirty="0" smtClean="0"/>
              <a:t>infectious </a:t>
            </a:r>
            <a:r>
              <a:rPr lang="en-US" sz="1500" dirty="0"/>
              <a:t>d</a:t>
            </a:r>
            <a:r>
              <a:rPr lang="en-US" sz="1500" dirty="0" smtClean="0"/>
              <a:t>iarrhea</a:t>
            </a:r>
            <a:r>
              <a:rPr lang="en-US" sz="1500" dirty="0"/>
              <a:t>.” </a:t>
            </a:r>
            <a:r>
              <a:rPr lang="en-US" sz="1500" i="1" dirty="0" err="1"/>
              <a:t>BioMed</a:t>
            </a:r>
            <a:r>
              <a:rPr lang="en-US" sz="1500" i="1" dirty="0"/>
              <a:t> Research International, 2014, 1-9.</a:t>
            </a:r>
            <a:endParaRPr lang="en-US" sz="1500" dirty="0"/>
          </a:p>
          <a:p>
            <a:r>
              <a:rPr lang="en-US" sz="1500" dirty="0"/>
              <a:t>Wilhelm, B., </a:t>
            </a:r>
            <a:r>
              <a:rPr lang="en-US" sz="1500" dirty="0" err="1"/>
              <a:t>Leblanc,D</a:t>
            </a:r>
            <a:r>
              <a:rPr lang="en-US" sz="1500" dirty="0"/>
              <a:t>., </a:t>
            </a:r>
            <a:r>
              <a:rPr lang="en-US" sz="1500" dirty="0" err="1"/>
              <a:t>Houde,A</a:t>
            </a:r>
            <a:r>
              <a:rPr lang="en-US" sz="1500" dirty="0"/>
              <a:t>., </a:t>
            </a:r>
            <a:r>
              <a:rPr lang="en-US" sz="1500" dirty="0" err="1"/>
              <a:t>Brassard,J</a:t>
            </a:r>
            <a:r>
              <a:rPr lang="en-US" sz="1500" dirty="0"/>
              <a:t>., </a:t>
            </a:r>
            <a:r>
              <a:rPr lang="en-US" sz="1500" dirty="0" err="1"/>
              <a:t>Gagné,M</a:t>
            </a:r>
            <a:r>
              <a:rPr lang="en-US" sz="1500" dirty="0"/>
              <a:t>., </a:t>
            </a:r>
            <a:r>
              <a:rPr lang="en-US" sz="1500" dirty="0" err="1"/>
              <a:t>Plante,D</a:t>
            </a:r>
            <a:r>
              <a:rPr lang="en-US" sz="1500" dirty="0"/>
              <a:t>., </a:t>
            </a:r>
            <a:r>
              <a:rPr lang="en-US" sz="1500" dirty="0" err="1"/>
              <a:t>Bellon-Gagnon,P</a:t>
            </a:r>
            <a:r>
              <a:rPr lang="en-US" sz="1500" dirty="0"/>
              <a:t>., </a:t>
            </a:r>
            <a:r>
              <a:rPr lang="en-US" sz="1500" dirty="0" err="1"/>
              <a:t>Jones,T.H</a:t>
            </a:r>
            <a:r>
              <a:rPr lang="en-US" sz="1500" dirty="0"/>
              <a:t>., </a:t>
            </a:r>
            <a:r>
              <a:rPr lang="en-US" sz="1500" dirty="0" err="1"/>
              <a:t>Muehlhauser,V</a:t>
            </a:r>
            <a:r>
              <a:rPr lang="en-US" sz="1500" dirty="0"/>
              <a:t>., </a:t>
            </a:r>
            <a:r>
              <a:rPr lang="en-US" sz="1500" dirty="0" err="1"/>
              <a:t>Janecko,N</a:t>
            </a:r>
            <a:r>
              <a:rPr lang="en-US" sz="1500" dirty="0"/>
              <a:t>., </a:t>
            </a:r>
            <a:r>
              <a:rPr lang="en-US" sz="1500" dirty="0" err="1"/>
              <a:t>Avery,B</a:t>
            </a:r>
            <a:r>
              <a:rPr lang="en-US" sz="1500" dirty="0"/>
              <a:t>., </a:t>
            </a:r>
            <a:r>
              <a:rPr lang="en-US" sz="1500" dirty="0" err="1"/>
              <a:t>Rajić,A</a:t>
            </a:r>
            <a:r>
              <a:rPr lang="en-US" sz="1500" dirty="0"/>
              <a:t>., </a:t>
            </a:r>
            <a:r>
              <a:rPr lang="en-US" sz="1500" dirty="0" err="1"/>
              <a:t>McEwen,S.A</a:t>
            </a:r>
            <a:r>
              <a:rPr lang="en-US" sz="1500" dirty="0"/>
              <a:t>. (2014). “Survey of Canadian retail pork chops and pork livers for detection of hepatitis E virus, norovirus, and rotavirus using real time RT-PCR.” </a:t>
            </a:r>
            <a:r>
              <a:rPr lang="en-US" sz="1500" i="1" dirty="0"/>
              <a:t>International Journal of Food Microbiology</a:t>
            </a:r>
            <a:r>
              <a:rPr lang="en-US" sz="1500" dirty="0"/>
              <a:t>, 185, 33-40</a:t>
            </a:r>
          </a:p>
          <a:p>
            <a:r>
              <a:rPr lang="en-US" sz="1500" dirty="0"/>
              <a:t>Yin, B., Liu, Y., Ye, B. (2012). "One-step, multiplexed fluorescence detection of microRNAs based on duplex-specific nuclease signal amplification." </a:t>
            </a:r>
            <a:r>
              <a:rPr lang="en-US" sz="1500" i="1" dirty="0"/>
              <a:t>Journal of the American Chemical Society</a:t>
            </a:r>
            <a:r>
              <a:rPr lang="en-US" sz="1500" dirty="0"/>
              <a:t>, 134(11), 5064-5067.</a:t>
            </a:r>
            <a:endParaRPr lang="en-US" sz="1500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05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19125" y="14023"/>
            <a:ext cx="7467600" cy="9244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Introduction (cont.)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3551237"/>
          </a:xfrm>
        </p:spPr>
        <p:txBody>
          <a:bodyPr/>
          <a:lstStyle/>
          <a:p>
            <a:r>
              <a:rPr lang="en-US" sz="3000" dirty="0" smtClean="0"/>
              <a:t>Lack </a:t>
            </a:r>
            <a:r>
              <a:rPr lang="en-US" sz="3000" dirty="0"/>
              <a:t>of fast, routine diagnostic methods for detecting the norovirus.   </a:t>
            </a:r>
          </a:p>
          <a:p>
            <a:r>
              <a:rPr lang="en-US" sz="3000" dirty="0"/>
              <a:t>Recent advances in the use of DSN (Duplex Specific Nuclease) signal amplification have enabled researchers to detect microRNAs through fluorescence. </a:t>
            </a:r>
          </a:p>
          <a:p>
            <a:r>
              <a:rPr lang="en-US" sz="3000" dirty="0"/>
              <a:t>G</a:t>
            </a:r>
            <a:r>
              <a:rPr lang="en-US" sz="3000" dirty="0" smtClean="0"/>
              <a:t>oal </a:t>
            </a:r>
            <a:r>
              <a:rPr lang="en-US" sz="3000" dirty="0"/>
              <a:t>of this project is to create a one-step RNA virus detection system for the norovirus.</a:t>
            </a:r>
          </a:p>
          <a:p>
            <a:pPr eaLnBrk="1" hangingPunct="1"/>
            <a:endParaRPr lang="en-US" sz="3000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736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766762" y="0"/>
            <a:ext cx="8382000" cy="9244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Literature Review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3551237"/>
          </a:xfrm>
        </p:spPr>
        <p:txBody>
          <a:bodyPr/>
          <a:lstStyle/>
          <a:p>
            <a:r>
              <a:rPr lang="en-US" dirty="0"/>
              <a:t>Current methods for detecting norovirus are expensive, require specialized equipment, and are time consuming.</a:t>
            </a:r>
          </a:p>
          <a:p>
            <a:r>
              <a:rPr lang="en-US" dirty="0"/>
              <a:t>Human norovirus can not be grown in cell culture.</a:t>
            </a:r>
          </a:p>
          <a:p>
            <a:r>
              <a:rPr lang="en-US" dirty="0"/>
              <a:t>Result: Detection methods focus on viral RNA or antigen 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6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3551237"/>
          </a:xfrm>
        </p:spPr>
        <p:txBody>
          <a:bodyPr/>
          <a:lstStyle/>
          <a:p>
            <a:pPr marL="0" indent="0">
              <a:buNone/>
            </a:pPr>
            <a:r>
              <a:rPr lang="en-US" sz="3600" u="sng" dirty="0"/>
              <a:t>Current Methods of Detection:</a:t>
            </a:r>
          </a:p>
          <a:p>
            <a:r>
              <a:rPr lang="en-US" dirty="0"/>
              <a:t>Real-time reverse transcription-polymerase chain reaction (RT-</a:t>
            </a:r>
            <a:r>
              <a:rPr lang="en-US" dirty="0" err="1"/>
              <a:t>qPCR</a:t>
            </a:r>
            <a:r>
              <a:rPr lang="en-US" dirty="0"/>
              <a:t>) assays </a:t>
            </a:r>
          </a:p>
          <a:p>
            <a:r>
              <a:rPr lang="en-US" dirty="0"/>
              <a:t>Conventional RT-PCR assays for genotyping</a:t>
            </a:r>
          </a:p>
          <a:p>
            <a:r>
              <a:rPr lang="en-US" dirty="0" smtClean="0"/>
              <a:t>Enzyme </a:t>
            </a:r>
            <a:r>
              <a:rPr lang="en-US" dirty="0"/>
              <a:t>immunoassays (EIAs) are a recent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6762" y="0"/>
            <a:ext cx="8382000" cy="9244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Literature Review (cont.)</a:t>
            </a:r>
          </a:p>
        </p:txBody>
      </p:sp>
    </p:spTree>
    <p:extLst>
      <p:ext uri="{BB962C8B-B14F-4D97-AF65-F5344CB8AC3E}">
        <p14:creationId xmlns:p14="http://schemas.microsoft.com/office/powerpoint/2010/main" xmlns="" val="23370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1234546"/>
            <a:ext cx="7848600" cy="3551237"/>
          </a:xfrm>
        </p:spPr>
        <p:txBody>
          <a:bodyPr/>
          <a:lstStyle/>
          <a:p>
            <a:r>
              <a:rPr lang="en-US" sz="2800" dirty="0"/>
              <a:t>Duplex-specific Nuclease (DSN) from the Kamchatka crab </a:t>
            </a:r>
            <a:endParaRPr lang="en-US" sz="2800" dirty="0" smtClean="0"/>
          </a:p>
          <a:p>
            <a:r>
              <a:rPr lang="en-US" sz="2800" dirty="0" smtClean="0"/>
              <a:t>DSN detects </a:t>
            </a:r>
            <a:r>
              <a:rPr lang="en-US" sz="2800" dirty="0"/>
              <a:t>short sequences of RNA nucleotides (</a:t>
            </a:r>
            <a:r>
              <a:rPr lang="en-US" sz="2800" dirty="0" err="1" smtClean="0"/>
              <a:t>microRNAs</a:t>
            </a:r>
            <a:r>
              <a:rPr lang="en-US" sz="2800" dirty="0"/>
              <a:t>)</a:t>
            </a:r>
          </a:p>
          <a:p>
            <a:r>
              <a:rPr lang="en-US" sz="2800" dirty="0"/>
              <a:t>Norovirus </a:t>
            </a:r>
            <a:r>
              <a:rPr lang="en-US" sz="2800" dirty="0" smtClean="0"/>
              <a:t>target material is longer than  DSN’s preferred length.</a:t>
            </a:r>
            <a:endParaRPr lang="en-US" sz="2800" dirty="0"/>
          </a:p>
          <a:p>
            <a:pPr eaLnBrk="1" hangingPunct="1"/>
            <a:endParaRPr lang="en-US" sz="2800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22013-AEBA-43E7-A16C-BD0B49D75FB4}" type="slidenum">
              <a:rPr lang="en-US"/>
              <a:pPr/>
              <a:t>9</a:t>
            </a:fld>
            <a:endParaRPr lang="en-US"/>
          </a:p>
        </p:txBody>
      </p:sp>
      <p:pic>
        <p:nvPicPr>
          <p:cNvPr id="4098" name="Picture 2" descr="https://lh6.googleusercontent.com/iTJzvtXHXr8Q6-nYBRzlcHbtJBduelKQPA7PD0VjYTitNCinkxT7X5dEItV4rLP_mUi9ze4GY3rcikh4DcF7Gt60JvttQpDWRdM0beB7I0hKL-mRUnaIaaJa_OxUbuFIan0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5383"/>
            <a:ext cx="65784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6762" y="0"/>
            <a:ext cx="8382000" cy="924454"/>
          </a:xfrm>
        </p:spPr>
        <p:txBody>
          <a:bodyPr/>
          <a:lstStyle/>
          <a:p>
            <a:pPr algn="l" eaLnBrk="1" hangingPunct="1"/>
            <a:r>
              <a:rPr lang="en-US" sz="4000" b="1" dirty="0" smtClean="0">
                <a:solidFill>
                  <a:srgbClr val="FF0000"/>
                </a:solidFill>
              </a:rPr>
              <a:t>Literature Review (cont.)</a:t>
            </a:r>
          </a:p>
        </p:txBody>
      </p:sp>
    </p:spTree>
    <p:extLst>
      <p:ext uri="{BB962C8B-B14F-4D97-AF65-F5344CB8AC3E}">
        <p14:creationId xmlns:p14="http://schemas.microsoft.com/office/powerpoint/2010/main" xmlns="" val="16929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</TotalTime>
  <Words>1849</Words>
  <Application>Microsoft Office PowerPoint</Application>
  <PresentationFormat>On-screen Show (4:3)</PresentationFormat>
  <Paragraphs>385</Paragraphs>
  <Slides>55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 Design</vt:lpstr>
      <vt:lpstr>Project 3--One-Step RNA Virus Detection System</vt:lpstr>
      <vt:lpstr>Table of Contents</vt:lpstr>
      <vt:lpstr>Introduction</vt:lpstr>
      <vt:lpstr>Introduction (cont.)</vt:lpstr>
      <vt:lpstr>Introduction (cont.) </vt:lpstr>
      <vt:lpstr>Introduction (cont.)</vt:lpstr>
      <vt:lpstr>Literature Review</vt:lpstr>
      <vt:lpstr>Literature Review (cont.)</vt:lpstr>
      <vt:lpstr>Literature Review (cont.)</vt:lpstr>
      <vt:lpstr>Goals &amp; Objectives of Research Project</vt:lpstr>
      <vt:lpstr>Timeline</vt:lpstr>
      <vt:lpstr>Research Training Received</vt:lpstr>
      <vt:lpstr>Slide 13</vt:lpstr>
      <vt:lpstr>Slide 14</vt:lpstr>
      <vt:lpstr>Slide 15</vt:lpstr>
      <vt:lpstr>Slide 16</vt:lpstr>
      <vt:lpstr>Research Training Received</vt:lpstr>
      <vt:lpstr>Research Training Received</vt:lpstr>
      <vt:lpstr>Research Tasks</vt:lpstr>
      <vt:lpstr>Lab Progress—Create Plasmids</vt:lpstr>
      <vt:lpstr>Lab Progress—Create Plasmids</vt:lpstr>
      <vt:lpstr>Lab Progress—Create Plasmids</vt:lpstr>
      <vt:lpstr>Lab Progress—Create Plasmids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Activity 2</vt:lpstr>
      <vt:lpstr>Activity 3</vt:lpstr>
      <vt:lpstr>Activity 4</vt:lpstr>
      <vt:lpstr>Acknowledgements</vt:lpstr>
      <vt:lpstr>References</vt:lpstr>
    </vt:vector>
  </TitlesOfParts>
  <Company>University of Cincinnati, uc.edu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Beth</dc:creator>
  <cp:lastModifiedBy>Debbie</cp:lastModifiedBy>
  <cp:revision>142</cp:revision>
  <dcterms:created xsi:type="dcterms:W3CDTF">2007-07-19T21:04:34Z</dcterms:created>
  <dcterms:modified xsi:type="dcterms:W3CDTF">2015-03-29T01:10:25Z</dcterms:modified>
</cp:coreProperties>
</file>